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653" r:id="rId2"/>
  </p:sldMasterIdLst>
  <p:notesMasterIdLst>
    <p:notesMasterId r:id="rId6"/>
  </p:notesMasterIdLst>
  <p:handoutMasterIdLst>
    <p:handoutMasterId r:id="rId7"/>
  </p:handoutMasterIdLst>
  <p:sldIdLst>
    <p:sldId id="256" r:id="rId3"/>
    <p:sldId id="418" r:id="rId4"/>
    <p:sldId id="419" r:id="rId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6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4133">
          <p15:clr>
            <a:srgbClr val="A4A3A4"/>
          </p15:clr>
        </p15:guide>
        <p15:guide id="5" pos="363">
          <p15:clr>
            <a:srgbClr val="A4A3A4"/>
          </p15:clr>
        </p15:guide>
        <p15:guide id="6" pos="2880">
          <p15:clr>
            <a:srgbClr val="A4A3A4"/>
          </p15:clr>
        </p15:guide>
        <p15:guide id="7" pos="453">
          <p15:clr>
            <a:srgbClr val="A4A3A4"/>
          </p15:clr>
        </p15:guide>
        <p15:guide id="8" pos="44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7E7ED"/>
    <a:srgbClr val="9FC8D5"/>
    <a:srgbClr val="4FA2B8"/>
    <a:srgbClr val="FFEFAE"/>
    <a:srgbClr val="FFDC87"/>
    <a:srgbClr val="FBC25E"/>
    <a:srgbClr val="DF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0" autoAdjust="0"/>
    <p:restoredTop sz="92095" autoAdjust="0"/>
  </p:normalViewPr>
  <p:slideViewPr>
    <p:cSldViewPr snapToGrid="0">
      <p:cViewPr>
        <p:scale>
          <a:sx n="240" d="100"/>
          <a:sy n="240" d="100"/>
        </p:scale>
        <p:origin x="4768" y="1688"/>
      </p:cViewPr>
      <p:guideLst>
        <p:guide orient="horz" pos="2160"/>
        <p:guide orient="horz" pos="686"/>
        <p:guide orient="horz" pos="1253"/>
        <p:guide orient="horz" pos="4133"/>
        <p:guide pos="363"/>
        <p:guide pos="2880"/>
        <p:guide pos="453"/>
        <p:guide pos="4490"/>
      </p:guideLst>
    </p:cSldViewPr>
  </p:slideViewPr>
  <p:outlineViewPr>
    <p:cViewPr>
      <p:scale>
        <a:sx n="33" d="100"/>
        <a:sy n="33" d="100"/>
      </p:scale>
      <p:origin x="0" y="31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04E40C9-D170-4B21-BF33-4832D537BFC6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900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9C8AAEA-15D5-4830-BD71-306F1CF6E2E1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1586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B8507-E058-4C4C-8FF0-E6EA19EA3CEC}" type="slidenum">
              <a:rPr lang="de-DE"/>
              <a:pPr/>
              <a:t>1</a:t>
            </a:fld>
            <a:endParaRPr lang="de-DE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9388" lvl="1" indent="0">
              <a:buNone/>
            </a:pPr>
            <a:r>
              <a:rPr lang="en-US" dirty="0" smtClean="0"/>
              <a:t>We contribute:</a:t>
            </a:r>
          </a:p>
          <a:p>
            <a:pPr lvl="1"/>
            <a:r>
              <a:rPr lang="en-US" dirty="0" smtClean="0"/>
              <a:t>Applied, adapted  and evaluated an existing development methodology for the robotic system application domain</a:t>
            </a:r>
          </a:p>
          <a:p>
            <a:pPr lvl="1"/>
            <a:r>
              <a:rPr lang="en-US" dirty="0" smtClean="0"/>
              <a:t>evaluated and adapted the combination soft and hard real-time at the application/component level using a MDE approach</a:t>
            </a:r>
          </a:p>
          <a:p>
            <a:pPr marL="179388" lvl="1" indent="0">
              <a:buNone/>
            </a:pPr>
            <a:r>
              <a:rPr lang="en-US" dirty="0" smtClean="0"/>
              <a:t>An </a:t>
            </a:r>
            <a:r>
              <a:rPr lang="en-US" b="1" dirty="0" smtClean="0"/>
              <a:t>Methodology</a:t>
            </a:r>
            <a:r>
              <a:rPr lang="en-US" dirty="0" smtClean="0"/>
              <a:t> for robotic system should support:</a:t>
            </a:r>
          </a:p>
          <a:p>
            <a:pPr lvl="1"/>
            <a:r>
              <a:rPr lang="en-US" dirty="0" smtClean="0"/>
              <a:t>Different development activities</a:t>
            </a:r>
          </a:p>
          <a:p>
            <a:pPr lvl="2"/>
            <a:r>
              <a:rPr lang="en-US" dirty="0" smtClean="0"/>
              <a:t>Modeling, simulation, verification/ testing</a:t>
            </a:r>
          </a:p>
          <a:p>
            <a:pPr lvl="1"/>
            <a:r>
              <a:rPr lang="en-US" dirty="0" smtClean="0"/>
              <a:t>Different Stages</a:t>
            </a:r>
          </a:p>
          <a:p>
            <a:pPr lvl="2"/>
            <a:r>
              <a:rPr lang="en-US" dirty="0" smtClean="0"/>
              <a:t>Simulation, Prototyping, (Pre-)production</a:t>
            </a:r>
          </a:p>
          <a:p>
            <a:pPr lvl="1"/>
            <a:r>
              <a:rPr lang="en-US" dirty="0" smtClean="0"/>
              <a:t>Supported tools</a:t>
            </a:r>
          </a:p>
          <a:p>
            <a:pPr lvl="1"/>
            <a:r>
              <a:rPr lang="en-US" dirty="0" smtClean="0"/>
              <a:t>Supported libraries</a:t>
            </a:r>
          </a:p>
          <a:p>
            <a:pPr lvl="1"/>
            <a:r>
              <a:rPr lang="en-US" dirty="0" smtClean="0"/>
              <a:t>Integrated toolchain</a:t>
            </a:r>
          </a:p>
          <a:p>
            <a:pPr lvl="1"/>
            <a:r>
              <a:rPr lang="en-US" dirty="0" smtClean="0"/>
              <a:t>Reflect hard and soft real-time constraints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just read</a:t>
            </a:r>
            <a:r>
              <a:rPr lang="en-US" baseline="0" dirty="0" smtClean="0"/>
              <a:t> the call for paper and many of these issues </a:t>
            </a:r>
            <a:r>
              <a:rPr lang="en-US" baseline="0" dirty="0" err="1" smtClean="0"/>
              <a:t>adressed</a:t>
            </a:r>
            <a:r>
              <a:rPr lang="en-US" baseline="0" dirty="0" smtClean="0"/>
              <a:t> there are already solved in other domains</a:t>
            </a:r>
          </a:p>
          <a:p>
            <a:r>
              <a:rPr lang="en-US" baseline="0" dirty="0" smtClean="0"/>
              <a:t>We ask, why do not use these concepts in robotics to and than we try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reflect HRT and SRT and</a:t>
            </a:r>
            <a:r>
              <a:rPr lang="en-US" baseline="0" dirty="0" smtClean="0"/>
              <a:t> the interaction between at modeling level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Adapt an existing methodology from the automotive domain to the robotic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Microwave example</a:t>
            </a:r>
            <a:endParaRPr lang="en-US" dirty="0" smtClean="0"/>
          </a:p>
          <a:p>
            <a:endParaRPr lang="en-US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358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8AAEA-15D5-4830-BD71-306F1CF6E2E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1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1.xml"/><Relationship Id="rId2" Type="http://schemas.openxmlformats.org/officeDocument/2006/relationships/vmlDrawing" Target="../drawings/vmlDrawing3.v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95625" y="3429000"/>
            <a:ext cx="5797550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868863"/>
            <a:ext cx="5761037" cy="15128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89700"/>
            <a:ext cx="6019800" cy="296863"/>
          </a:xfrm>
        </p:spPr>
        <p:txBody>
          <a:bodyPr anchor="t"/>
          <a:lstStyle>
            <a:lvl1pPr>
              <a:defRPr sz="18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411413" y="0"/>
            <a:ext cx="107950" cy="2924175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2520950" y="2816225"/>
            <a:ext cx="6623050" cy="107950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2303463" y="2816225"/>
            <a:ext cx="215900" cy="4041775"/>
          </a:xfrm>
          <a:prstGeom prst="rect">
            <a:avLst/>
          </a:prstGeom>
          <a:solidFill>
            <a:schemeClr val="bg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0" y="2816225"/>
            <a:ext cx="2303463" cy="215900"/>
          </a:xfrm>
          <a:prstGeom prst="rect">
            <a:avLst/>
          </a:prstGeom>
          <a:solidFill>
            <a:schemeClr val="bg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51219" name="Object 19"/>
          <p:cNvGraphicFramePr>
            <a:graphicFrameLocks noChangeAspect="1"/>
          </p:cNvGraphicFramePr>
          <p:nvPr/>
        </p:nvGraphicFramePr>
        <p:xfrm>
          <a:off x="4516438" y="225425"/>
          <a:ext cx="4094162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225425"/>
                        <a:ext cx="4094162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FF4C5F-95FE-4737-9674-50BFE8A0317D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0063" y="0"/>
            <a:ext cx="2043112" cy="65246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19138" y="0"/>
            <a:ext cx="5978525" cy="65246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8C6BF5-773D-4BA3-87CD-A7FE3051726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95625" y="3429000"/>
            <a:ext cx="5797550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32138" y="4868863"/>
            <a:ext cx="5761037" cy="15478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89700"/>
            <a:ext cx="6019800" cy="296863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55312" name="Rectangle 16"/>
          <p:cNvSpPr>
            <a:spLocks noChangeArrowheads="1"/>
          </p:cNvSpPr>
          <p:nvPr userDrawn="1"/>
        </p:nvSpPr>
        <p:spPr bwMode="auto">
          <a:xfrm>
            <a:off x="2303463" y="2816225"/>
            <a:ext cx="215900" cy="4041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313" name="Rectangle 17"/>
          <p:cNvSpPr>
            <a:spLocks noChangeArrowheads="1"/>
          </p:cNvSpPr>
          <p:nvPr userDrawn="1"/>
        </p:nvSpPr>
        <p:spPr bwMode="auto">
          <a:xfrm>
            <a:off x="0" y="2816225"/>
            <a:ext cx="2303463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310" name="Rectangle 14"/>
          <p:cNvSpPr>
            <a:spLocks noChangeArrowheads="1"/>
          </p:cNvSpPr>
          <p:nvPr userDrawn="1"/>
        </p:nvSpPr>
        <p:spPr bwMode="auto">
          <a:xfrm>
            <a:off x="2411413" y="0"/>
            <a:ext cx="107950" cy="2924175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5311" name="Rectangle 15"/>
          <p:cNvSpPr>
            <a:spLocks noChangeArrowheads="1"/>
          </p:cNvSpPr>
          <p:nvPr userDrawn="1"/>
        </p:nvSpPr>
        <p:spPr bwMode="auto">
          <a:xfrm>
            <a:off x="2520950" y="2816225"/>
            <a:ext cx="6623050" cy="10795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55315" name="Object 19"/>
          <p:cNvGraphicFramePr>
            <a:graphicFrameLocks noChangeAspect="1"/>
          </p:cNvGraphicFramePr>
          <p:nvPr/>
        </p:nvGraphicFramePr>
        <p:xfrm>
          <a:off x="4516438" y="225425"/>
          <a:ext cx="4094162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438" y="225425"/>
                        <a:ext cx="4094162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-216532" y="6552009"/>
            <a:ext cx="547688" cy="333375"/>
          </a:xfrm>
        </p:spPr>
        <p:txBody>
          <a:bodyPr/>
          <a:lstStyle>
            <a:lvl1pPr>
              <a:defRPr/>
            </a:lvl1pPr>
          </a:lstStyle>
          <a:p>
            <a:fld id="{2CA47873-FBBF-4C33-A1F0-838509D8D9FD}" type="slidenum">
              <a:rPr lang="de-DE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5F9E47-2608-4D2A-9B56-5AFA728BCBDB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9138" y="1989138"/>
            <a:ext cx="4010025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81563" y="1989138"/>
            <a:ext cx="4011612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C20EAB-4C8B-4689-9233-8A6C713A820C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5EFC79-A449-4DCD-B0A1-3E20179CA3E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2872CC-42C4-4920-983F-3841864BF08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FF01EC-D647-44F6-956A-738F4ED4890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5DE423-008B-415A-BAED-EF8E27BCB6B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2C866F-10A1-4617-B23A-833A39C9BB3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7CC42E-4500-4FE5-A6E9-57DFBF92EAE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C99C6E8-FA48-4AEF-A222-D4589025AC0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0063" y="0"/>
            <a:ext cx="2043112" cy="65246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19138" y="0"/>
            <a:ext cx="5978525" cy="65246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DCCFDB-600C-4581-97C4-DF7ACC721D9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D79A36-8E3C-4B4E-ACAC-B0D9F147853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9138" y="1989138"/>
            <a:ext cx="4010025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81563" y="1989138"/>
            <a:ext cx="4011612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D9CD00-DB1F-453E-A94E-7D443E4E80C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30CD4CE-AA5C-45CE-8DC3-60D4A1C4FBE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543B2C-A77A-4929-9F55-2A3C28E0E6E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FF993C-6AA8-404A-981F-D3929005000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484736-07C1-4FC3-9F50-DD2395D8A1C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205F70-7C69-42AC-B871-AE57EC8139A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989138"/>
            <a:ext cx="817403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0"/>
            <a:ext cx="5940425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561138"/>
            <a:ext cx="72009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06375" y="1439863"/>
            <a:ext cx="5476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E48792C2-4B44-4A65-A0D2-5EB7C46853BF}" type="slidenum">
              <a:rPr lang="de-DE"/>
              <a:pPr/>
              <a:t>‹#›</a:t>
            </a:fld>
            <a:endParaRPr lang="de-DE"/>
          </a:p>
        </p:txBody>
      </p:sp>
      <p:graphicFrame>
        <p:nvGraphicFramePr>
          <p:cNvPr id="50195" name="Object 19"/>
          <p:cNvGraphicFramePr>
            <a:graphicFrameLocks noChangeAspect="1"/>
          </p:cNvGraphicFramePr>
          <p:nvPr/>
        </p:nvGraphicFramePr>
        <p:xfrm>
          <a:off x="7108825" y="276225"/>
          <a:ext cx="17287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14" imgW="3221337" imgH="1845301" progId="">
                  <p:embed/>
                </p:oleObj>
              </mc:Choice>
              <mc:Fallback>
                <p:oleObj name="Image" r:id="rId14" imgW="3221337" imgH="1845301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2660"/>
                      <a:stretch>
                        <a:fillRect/>
                      </a:stretch>
                    </p:blipFill>
                    <p:spPr bwMode="auto">
                      <a:xfrm>
                        <a:off x="7108825" y="276225"/>
                        <a:ext cx="17287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063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68D9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Rectangle 20"/>
          <p:cNvSpPr>
            <a:spLocks noChangeArrowheads="1"/>
          </p:cNvSpPr>
          <p:nvPr userDrawn="1"/>
        </p:nvSpPr>
        <p:spPr bwMode="auto">
          <a:xfrm>
            <a:off x="431800" y="0"/>
            <a:ext cx="71438" cy="1196975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97" name="Rectangle 21"/>
          <p:cNvSpPr>
            <a:spLocks noChangeArrowheads="1"/>
          </p:cNvSpPr>
          <p:nvPr userDrawn="1"/>
        </p:nvSpPr>
        <p:spPr bwMode="auto">
          <a:xfrm>
            <a:off x="431800" y="1196975"/>
            <a:ext cx="8712200" cy="71438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98" name="Rectangle 22"/>
          <p:cNvSpPr>
            <a:spLocks noChangeArrowheads="1"/>
          </p:cNvSpPr>
          <p:nvPr userDrawn="1"/>
        </p:nvSpPr>
        <p:spPr bwMode="auto">
          <a:xfrm>
            <a:off x="358775" y="1338263"/>
            <a:ext cx="144463" cy="5519737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50199" name="Rectangle 23"/>
          <p:cNvSpPr>
            <a:spLocks noChangeArrowheads="1"/>
          </p:cNvSpPr>
          <p:nvPr userDrawn="1"/>
        </p:nvSpPr>
        <p:spPr bwMode="auto">
          <a:xfrm>
            <a:off x="0" y="1193800"/>
            <a:ext cx="503238" cy="144463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lnSpc>
          <a:spcPct val="115000"/>
        </a:lnSpc>
        <a:spcBef>
          <a:spcPct val="3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■"/>
        <a:defRPr>
          <a:solidFill>
            <a:schemeClr val="tx1"/>
          </a:solidFill>
          <a:latin typeface="+mn-lt"/>
        </a:defRPr>
      </a:lvl2pPr>
      <a:lvl3pPr marL="895350" indent="-266700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3pPr>
      <a:lvl4pPr marL="1431925" indent="-176213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4pPr>
      <a:lvl5pPr marL="21129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701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30273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845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9417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989138"/>
            <a:ext cx="8174037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91915" y="0"/>
            <a:ext cx="5940425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9572" y="6619875"/>
            <a:ext cx="8174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16532" y="6552009"/>
            <a:ext cx="5476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fld id="{9005FDDB-B933-490E-BD55-49D76A8DCD64}" type="slidenum">
              <a:rPr lang="de-DE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lnSpc>
          <a:spcPct val="115000"/>
        </a:lnSpc>
        <a:spcBef>
          <a:spcPct val="3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2913" indent="-263525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■"/>
        <a:defRPr>
          <a:solidFill>
            <a:schemeClr val="tx1"/>
          </a:solidFill>
          <a:latin typeface="+mn-lt"/>
        </a:defRPr>
      </a:lvl2pPr>
      <a:lvl3pPr marL="893763" indent="-261938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5" Type="http://schemas.openxmlformats.org/officeDocument/2006/relationships/image" Target="../media/image15.jpe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HPI CPS Lab </a:t>
            </a:r>
            <a:r>
              <a:rPr lang="en-US" dirty="0" err="1" smtClean="0"/>
              <a:t>MegaModel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131840" y="4473116"/>
            <a:ext cx="5761037" cy="1547812"/>
          </a:xfrm>
        </p:spPr>
        <p:txBody>
          <a:bodyPr/>
          <a:lstStyle/>
          <a:p>
            <a:endParaRPr lang="de-DE" sz="1000" dirty="0" smtClean="0"/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System Analysis and Modeling Group</a:t>
            </a: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3" y="5597260"/>
            <a:ext cx="6624228" cy="12607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5940425" cy="1136650"/>
          </a:xfrm>
        </p:spPr>
        <p:txBody>
          <a:bodyPr/>
          <a:lstStyle/>
          <a:p>
            <a:r>
              <a:rPr lang="en-US" dirty="0" smtClean="0"/>
              <a:t>MM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436362" y="700660"/>
            <a:ext cx="1800200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MT/</a:t>
            </a:r>
            <a:r>
              <a:rPr lang="en-US" dirty="0" err="1" smtClean="0"/>
              <a:t>MiL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608270" y="2420888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RP</a:t>
            </a:r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4922358" y="270892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SiL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922358" y="4156949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iL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4922357" y="5589240"/>
            <a:ext cx="1008112" cy="68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</a:t>
            </a:r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 rot="2431195">
            <a:off x="2767160" y="-239701"/>
            <a:ext cx="2231443" cy="3912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310692" y="2420888"/>
            <a:ext cx="2231443" cy="27504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4489908" y="5301209"/>
            <a:ext cx="1908212" cy="126630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/>
          <p:cNvCxnSpPr>
            <a:endCxn id="7" idx="0"/>
          </p:cNvCxnSpPr>
          <p:nvPr/>
        </p:nvCxnSpPr>
        <p:spPr>
          <a:xfrm flipH="1">
            <a:off x="3112326" y="1384736"/>
            <a:ext cx="621498" cy="1036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8" idx="0"/>
          </p:cNvCxnSpPr>
          <p:nvPr/>
        </p:nvCxnSpPr>
        <p:spPr>
          <a:xfrm>
            <a:off x="4922358" y="1384736"/>
            <a:ext cx="504056" cy="13241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7" idx="3"/>
            <a:endCxn id="8" idx="1"/>
          </p:cNvCxnSpPr>
          <p:nvPr/>
        </p:nvCxnSpPr>
        <p:spPr>
          <a:xfrm>
            <a:off x="3616382" y="2762926"/>
            <a:ext cx="1305976" cy="28803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8" idx="2"/>
            <a:endCxn id="9" idx="0"/>
          </p:cNvCxnSpPr>
          <p:nvPr/>
        </p:nvCxnSpPr>
        <p:spPr>
          <a:xfrm>
            <a:off x="5426414" y="3392996"/>
            <a:ext cx="0" cy="7639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9" idx="2"/>
            <a:endCxn id="10" idx="0"/>
          </p:cNvCxnSpPr>
          <p:nvPr/>
        </p:nvCxnSpPr>
        <p:spPr>
          <a:xfrm flipH="1">
            <a:off x="5426413" y="4841025"/>
            <a:ext cx="1" cy="7482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3541003" y="171661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</a:t>
            </a:r>
          </a:p>
          <a:p>
            <a:pPr algn="ctr"/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33" name="Textfeld 32"/>
          <p:cNvSpPr txBox="1"/>
          <p:nvPr/>
        </p:nvSpPr>
        <p:spPr>
          <a:xfrm>
            <a:off x="2994239" y="3605502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Prototyping</a:t>
            </a:r>
          </a:p>
          <a:p>
            <a:pPr algn="ctr"/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34" name="Textfeld 33"/>
          <p:cNvSpPr txBox="1"/>
          <p:nvPr/>
        </p:nvSpPr>
        <p:spPr>
          <a:xfrm>
            <a:off x="2869727" y="562453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Pre-production</a:t>
            </a:r>
          </a:p>
          <a:p>
            <a:pPr algn="ctr"/>
            <a:r>
              <a:rPr lang="en-US" dirty="0" smtClean="0"/>
              <a:t>stage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66355" y="32859"/>
            <a:ext cx="5616624" cy="6793245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44551" y="258854"/>
            <a:ext cx="289892" cy="144946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input</a:t>
              </a:r>
              <a:endParaRPr lang="en-US" sz="300" dirty="0"/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1018469" y="385854"/>
            <a:ext cx="248479" cy="144946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09576" y="138204"/>
            <a:ext cx="266420" cy="185553"/>
            <a:chOff x="9378950" y="4912296"/>
            <a:chExt cx="266420" cy="185553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input</a:t>
              </a:r>
              <a:endParaRPr lang="en-US" sz="300" dirty="0"/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1873176" y="262029"/>
            <a:ext cx="300082" cy="188728"/>
            <a:chOff x="9363075" y="5156771"/>
            <a:chExt cx="300082" cy="188728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1006401" y="436083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cxnSp>
        <p:nvCxnSpPr>
          <p:cNvPr id="107" name="Straight Arrow Connector 106"/>
          <p:cNvCxnSpPr>
            <a:stCxn id="94" idx="3"/>
            <a:endCxn id="72" idx="1"/>
          </p:cNvCxnSpPr>
          <p:nvPr/>
        </p:nvCxnSpPr>
        <p:spPr>
          <a:xfrm>
            <a:off x="1263004" y="210677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3"/>
          </p:cNvCxnSpPr>
          <p:nvPr/>
        </p:nvCxnSpPr>
        <p:spPr>
          <a:xfrm>
            <a:off x="1263004" y="210677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</p:cNvCxnSpPr>
          <p:nvPr/>
        </p:nvCxnSpPr>
        <p:spPr>
          <a:xfrm flipV="1">
            <a:off x="1266948" y="366233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2" idx="3"/>
            <a:endCxn id="98" idx="1"/>
          </p:cNvCxnSpPr>
          <p:nvPr/>
        </p:nvCxnSpPr>
        <p:spPr>
          <a:xfrm>
            <a:off x="1734443" y="331327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474529" y="1012511"/>
            <a:ext cx="289892" cy="144946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903154" y="1015686"/>
            <a:ext cx="300082" cy="188728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/>
          <p:nvPr/>
        </p:nvCxnSpPr>
        <p:spPr>
          <a:xfrm>
            <a:off x="1292982" y="964334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292982" y="964334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296926" y="1119890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764421" y="1084984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1139565" y="1010354"/>
            <a:ext cx="69853" cy="149225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045272" y="1120461"/>
            <a:ext cx="248479" cy="144946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048447" y="895036"/>
            <a:ext cx="248479" cy="144946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1036379" y="945265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36379" y="11706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917774" y="1655633"/>
            <a:ext cx="300082" cy="188728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/>
          <p:nvPr/>
        </p:nvCxnSpPr>
        <p:spPr>
          <a:xfrm>
            <a:off x="1307602" y="1604281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0" idx="3"/>
            <a:endCxn id="143" idx="1"/>
          </p:cNvCxnSpPr>
          <p:nvPr/>
        </p:nvCxnSpPr>
        <p:spPr>
          <a:xfrm>
            <a:off x="1311546" y="1705881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74" idx="3"/>
          </p:cNvCxnSpPr>
          <p:nvPr/>
        </p:nvCxnSpPr>
        <p:spPr>
          <a:xfrm>
            <a:off x="1306833" y="1969406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779041" y="1724931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1063067" y="1633408"/>
            <a:ext cx="248479" cy="144946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1050999" y="1683637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1589160" y="1774126"/>
            <a:ext cx="69853" cy="149225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89149" y="1652458"/>
            <a:ext cx="289892" cy="144946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1452144" y="1895058"/>
            <a:ext cx="340158" cy="174191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58354" y="1896933"/>
            <a:ext cx="248479" cy="144946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1054174" y="1924937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1890495" y="1848737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/>
          <p:nvPr/>
        </p:nvCxnSpPr>
        <p:spPr>
          <a:xfrm flipV="1">
            <a:off x="1779041" y="1969387"/>
            <a:ext cx="116508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917774" y="2294398"/>
            <a:ext cx="300082" cy="188728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/>
          <p:nvPr/>
        </p:nvCxnSpPr>
        <p:spPr>
          <a:xfrm>
            <a:off x="1307602" y="2243046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311546" y="2344646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779041" y="2363696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1063067" y="2272173"/>
            <a:ext cx="248479" cy="144946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/>
          <p:nvPr/>
        </p:nvSpPr>
        <p:spPr>
          <a:xfrm>
            <a:off x="1050999" y="2322402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194" name="Group 193"/>
          <p:cNvGrpSpPr/>
          <p:nvPr/>
        </p:nvGrpSpPr>
        <p:grpSpPr>
          <a:xfrm rot="5400000">
            <a:off x="1589160" y="2412891"/>
            <a:ext cx="69853" cy="149225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489149" y="2291223"/>
            <a:ext cx="289892" cy="144946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0" name="Freeform 209"/>
          <p:cNvSpPr/>
          <p:nvPr/>
        </p:nvSpPr>
        <p:spPr>
          <a:xfrm>
            <a:off x="799953" y="1031359"/>
            <a:ext cx="225776" cy="66815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>
            <a:off x="760061" y="1366138"/>
            <a:ext cx="243461" cy="90923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461" h="996950">
                <a:moveTo>
                  <a:pt x="36937" y="0"/>
                </a:moveTo>
                <a:cubicBezTo>
                  <a:pt x="3600" y="175154"/>
                  <a:pt x="-16509" y="465668"/>
                  <a:pt x="17887" y="631826"/>
                </a:cubicBezTo>
                <a:cubicBezTo>
                  <a:pt x="52283" y="797984"/>
                  <a:pt x="249662" y="932392"/>
                  <a:pt x="243312" y="99695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1387642" y="3097409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124886" y="30942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2031398" y="3497459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76407" y="3021761"/>
            <a:ext cx="248479" cy="144946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/>
          <p:nvPr/>
        </p:nvSpPr>
        <p:spPr>
          <a:xfrm>
            <a:off x="864339" y="3071990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224" name="Group 223"/>
          <p:cNvGrpSpPr/>
          <p:nvPr/>
        </p:nvGrpSpPr>
        <p:grpSpPr>
          <a:xfrm rot="5400000">
            <a:off x="2313725" y="3302179"/>
            <a:ext cx="69853" cy="149225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176709" y="3423111"/>
            <a:ext cx="340158" cy="174191"/>
            <a:chOff x="9194800" y="2627164"/>
            <a:chExt cx="591457" cy="302879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1782919" y="3424986"/>
            <a:ext cx="248479" cy="144946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/>
          <p:nvPr/>
        </p:nvSpPr>
        <p:spPr>
          <a:xfrm>
            <a:off x="1778739" y="34529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pic>
        <p:nvPicPr>
          <p:cNvPr id="238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2653086" y="3334259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Arrow Connector 238"/>
          <p:cNvCxnSpPr/>
          <p:nvPr/>
        </p:nvCxnSpPr>
        <p:spPr>
          <a:xfrm>
            <a:off x="2503606" y="3497459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245" name="Terminator 244"/>
          <p:cNvSpPr/>
          <p:nvPr/>
        </p:nvSpPr>
        <p:spPr>
          <a:xfrm>
            <a:off x="2207364" y="317733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2283564" y="3186289"/>
            <a:ext cx="130175" cy="130175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1308839" y="3063036"/>
            <a:ext cx="289892" cy="144946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/>
          <p:nvPr/>
        </p:nvCxnSpPr>
        <p:spPr>
          <a:xfrm>
            <a:off x="1597961" y="31386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2029761" y="32148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1778107" y="3136309"/>
            <a:ext cx="248479" cy="144946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/>
          <p:nvPr/>
        </p:nvGrpSpPr>
        <p:grpSpPr>
          <a:xfrm>
            <a:off x="875638" y="3269411"/>
            <a:ext cx="248479" cy="144946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/>
          <p:nvPr/>
        </p:nvCxnSpPr>
        <p:spPr>
          <a:xfrm flipV="1">
            <a:off x="1128061" y="3319659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1302489" y="3231311"/>
            <a:ext cx="289892" cy="144946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/>
          <p:nvPr/>
        </p:nvCxnSpPr>
        <p:spPr>
          <a:xfrm flipV="1">
            <a:off x="1594786" y="32593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>
            <a:off x="1393992" y="3765570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1131236" y="37623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6" name="Group 315"/>
          <p:cNvGrpSpPr/>
          <p:nvPr/>
        </p:nvGrpSpPr>
        <p:grpSpPr>
          <a:xfrm>
            <a:off x="882757" y="3689922"/>
            <a:ext cx="248479" cy="144946"/>
            <a:chOff x="9684568" y="1484784"/>
            <a:chExt cx="432048" cy="252028"/>
          </a:xfrm>
        </p:grpSpPr>
        <p:sp>
          <p:nvSpPr>
            <p:cNvPr id="317" name="Folded Corner 316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19" name="TextBox 318"/>
          <p:cNvSpPr txBox="1"/>
          <p:nvPr/>
        </p:nvSpPr>
        <p:spPr>
          <a:xfrm>
            <a:off x="870689" y="3740151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333" name="Terminator 332"/>
          <p:cNvSpPr/>
          <p:nvPr/>
        </p:nvSpPr>
        <p:spPr>
          <a:xfrm>
            <a:off x="2213714" y="3845497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4" name="Group 333"/>
          <p:cNvGrpSpPr/>
          <p:nvPr/>
        </p:nvGrpSpPr>
        <p:grpSpPr>
          <a:xfrm>
            <a:off x="2289914" y="3854450"/>
            <a:ext cx="130175" cy="130175"/>
            <a:chOff x="8023225" y="3790950"/>
            <a:chExt cx="571500" cy="571500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36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/>
          <p:cNvGrpSpPr/>
          <p:nvPr/>
        </p:nvGrpSpPr>
        <p:grpSpPr>
          <a:xfrm>
            <a:off x="1315189" y="3731197"/>
            <a:ext cx="289892" cy="144946"/>
            <a:chOff x="7596336" y="404664"/>
            <a:chExt cx="504056" cy="252028"/>
          </a:xfrm>
        </p:grpSpPr>
        <p:sp>
          <p:nvSpPr>
            <p:cNvPr id="338" name="Terminator 337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40" name="Straight Arrow Connector 339"/>
          <p:cNvCxnSpPr/>
          <p:nvPr/>
        </p:nvCxnSpPr>
        <p:spPr>
          <a:xfrm>
            <a:off x="1604311" y="38068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2036111" y="38830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/>
          <p:cNvGrpSpPr/>
          <p:nvPr/>
        </p:nvGrpSpPr>
        <p:grpSpPr>
          <a:xfrm>
            <a:off x="1784457" y="3804470"/>
            <a:ext cx="248479" cy="144946"/>
            <a:chOff x="8172400" y="836712"/>
            <a:chExt cx="432048" cy="252028"/>
          </a:xfrm>
        </p:grpSpPr>
        <p:sp>
          <p:nvSpPr>
            <p:cNvPr id="343" name="Folded Corner 342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46" name="Group 345"/>
          <p:cNvGrpSpPr/>
          <p:nvPr/>
        </p:nvGrpSpPr>
        <p:grpSpPr>
          <a:xfrm>
            <a:off x="881988" y="3937572"/>
            <a:ext cx="248479" cy="144946"/>
            <a:chOff x="8860606" y="795189"/>
            <a:chExt cx="432048" cy="252028"/>
          </a:xfrm>
        </p:grpSpPr>
        <p:sp>
          <p:nvSpPr>
            <p:cNvPr id="347" name="Folded Corner 34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49" name="Straight Arrow Connector 348"/>
          <p:cNvCxnSpPr/>
          <p:nvPr/>
        </p:nvCxnSpPr>
        <p:spPr>
          <a:xfrm flipV="1">
            <a:off x="1134411" y="39878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/>
          <p:cNvGrpSpPr/>
          <p:nvPr/>
        </p:nvGrpSpPr>
        <p:grpSpPr>
          <a:xfrm>
            <a:off x="1308839" y="3899472"/>
            <a:ext cx="289892" cy="144946"/>
            <a:chOff x="9448800" y="1661096"/>
            <a:chExt cx="289892" cy="144946"/>
          </a:xfrm>
        </p:grpSpPr>
        <p:sp>
          <p:nvSpPr>
            <p:cNvPr id="351" name="Terminator 350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54" name="Straight Arrow Connector 353"/>
          <p:cNvCxnSpPr/>
          <p:nvPr/>
        </p:nvCxnSpPr>
        <p:spPr>
          <a:xfrm flipV="1">
            <a:off x="1601136" y="39274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4140201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4546391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8" y="2541267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0" name="Group 319"/>
          <p:cNvGrpSpPr/>
          <p:nvPr/>
        </p:nvGrpSpPr>
        <p:grpSpPr>
          <a:xfrm rot="5400000">
            <a:off x="2091476" y="4189413"/>
            <a:ext cx="508000" cy="149225"/>
            <a:chOff x="5854700" y="1079500"/>
            <a:chExt cx="225425" cy="365125"/>
          </a:xfrm>
        </p:grpSpPr>
        <p:sp>
          <p:nvSpPr>
            <p:cNvPr id="321" name="Curved Down Arrow 320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2" name="Curved Down Arrow 321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2" name="Straight Arrow Connector 361"/>
          <p:cNvCxnSpPr/>
          <p:nvPr/>
        </p:nvCxnSpPr>
        <p:spPr>
          <a:xfrm>
            <a:off x="1409867" y="5254645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>
            <a:off x="1147111" y="52514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/>
          <p:cNvGrpSpPr/>
          <p:nvPr/>
        </p:nvGrpSpPr>
        <p:grpSpPr>
          <a:xfrm>
            <a:off x="898632" y="5178997"/>
            <a:ext cx="248479" cy="144946"/>
            <a:chOff x="9684568" y="1484784"/>
            <a:chExt cx="432048" cy="252028"/>
          </a:xfrm>
        </p:grpSpPr>
        <p:sp>
          <p:nvSpPr>
            <p:cNvPr id="366" name="Folded Corner 365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7" name="Picture 36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68" name="TextBox 367"/>
          <p:cNvSpPr txBox="1"/>
          <p:nvPr/>
        </p:nvSpPr>
        <p:spPr>
          <a:xfrm>
            <a:off x="886564" y="5229226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369" name="Terminator 368"/>
          <p:cNvSpPr/>
          <p:nvPr/>
        </p:nvSpPr>
        <p:spPr>
          <a:xfrm>
            <a:off x="2229589" y="5334572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/>
          <p:cNvGrpSpPr/>
          <p:nvPr/>
        </p:nvGrpSpPr>
        <p:grpSpPr>
          <a:xfrm>
            <a:off x="1331064" y="5220272"/>
            <a:ext cx="289892" cy="144946"/>
            <a:chOff x="7596336" y="404664"/>
            <a:chExt cx="504056" cy="252028"/>
          </a:xfrm>
        </p:grpSpPr>
        <p:sp>
          <p:nvSpPr>
            <p:cNvPr id="374" name="Terminator 373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76" name="Straight Arrow Connector 375"/>
          <p:cNvCxnSpPr/>
          <p:nvPr/>
        </p:nvCxnSpPr>
        <p:spPr>
          <a:xfrm>
            <a:off x="1620186" y="52959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/>
          <p:nvPr/>
        </p:nvCxnSpPr>
        <p:spPr>
          <a:xfrm>
            <a:off x="2051986" y="53721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/>
          <p:nvPr/>
        </p:nvGrpSpPr>
        <p:grpSpPr>
          <a:xfrm>
            <a:off x="1800332" y="5293545"/>
            <a:ext cx="248479" cy="144946"/>
            <a:chOff x="8172400" y="836712"/>
            <a:chExt cx="432048" cy="252028"/>
          </a:xfrm>
        </p:grpSpPr>
        <p:sp>
          <p:nvSpPr>
            <p:cNvPr id="379" name="Folded Corner 37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0" name="Picture 3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82" name="Group 381"/>
          <p:cNvGrpSpPr/>
          <p:nvPr/>
        </p:nvGrpSpPr>
        <p:grpSpPr>
          <a:xfrm>
            <a:off x="897863" y="5426647"/>
            <a:ext cx="248479" cy="144946"/>
            <a:chOff x="8860606" y="795189"/>
            <a:chExt cx="432048" cy="252028"/>
          </a:xfrm>
        </p:grpSpPr>
        <p:sp>
          <p:nvSpPr>
            <p:cNvPr id="383" name="Folded Corner 382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3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85" name="Straight Arrow Connector 384"/>
          <p:cNvCxnSpPr/>
          <p:nvPr/>
        </p:nvCxnSpPr>
        <p:spPr>
          <a:xfrm flipV="1">
            <a:off x="1150286" y="54768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/>
          <p:cNvGrpSpPr/>
          <p:nvPr/>
        </p:nvGrpSpPr>
        <p:grpSpPr>
          <a:xfrm>
            <a:off x="1324714" y="5388547"/>
            <a:ext cx="289892" cy="144946"/>
            <a:chOff x="9448800" y="1661096"/>
            <a:chExt cx="289892" cy="144946"/>
          </a:xfrm>
        </p:grpSpPr>
        <p:sp>
          <p:nvSpPr>
            <p:cNvPr id="387" name="Terminator 38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90" name="Straight Arrow Connector 389"/>
          <p:cNvCxnSpPr/>
          <p:nvPr/>
        </p:nvCxnSpPr>
        <p:spPr>
          <a:xfrm flipV="1">
            <a:off x="1617011" y="54165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5648326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6054516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8" name="Straight Arrow Connector 397"/>
          <p:cNvCxnSpPr/>
          <p:nvPr/>
        </p:nvCxnSpPr>
        <p:spPr>
          <a:xfrm flipH="1">
            <a:off x="2343889" y="5524520"/>
            <a:ext cx="28772" cy="51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/>
          <p:nvPr/>
        </p:nvSpPr>
        <p:spPr>
          <a:xfrm>
            <a:off x="2226414" y="5337176"/>
            <a:ext cx="30168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 smtClean="0"/>
              <a:t>limking</a:t>
            </a:r>
            <a:endParaRPr lang="en-US" sz="300" dirty="0"/>
          </a:p>
        </p:txBody>
      </p:sp>
      <p:sp>
        <p:nvSpPr>
          <p:cNvPr id="403" name="Freeform 402"/>
          <p:cNvSpPr/>
          <p:nvPr/>
        </p:nvSpPr>
        <p:spPr>
          <a:xfrm>
            <a:off x="717935" y="3131289"/>
            <a:ext cx="155927" cy="627912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3"/>
          <p:cNvSpPr/>
          <p:nvPr/>
        </p:nvSpPr>
        <p:spPr>
          <a:xfrm>
            <a:off x="697993" y="3775076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4"/>
          <p:cNvSpPr/>
          <p:nvPr/>
        </p:nvSpPr>
        <p:spPr>
          <a:xfrm>
            <a:off x="685293" y="4025901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5"/>
          <p:cNvSpPr/>
          <p:nvPr/>
        </p:nvSpPr>
        <p:spPr>
          <a:xfrm>
            <a:off x="705235" y="3343940"/>
            <a:ext cx="155927" cy="666086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6"/>
          <p:cNvSpPr/>
          <p:nvPr/>
        </p:nvSpPr>
        <p:spPr>
          <a:xfrm>
            <a:off x="782232" y="462517"/>
            <a:ext cx="225776" cy="5156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724530" y="2370403"/>
            <a:ext cx="268873" cy="72899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73" h="621405">
                <a:moveTo>
                  <a:pt x="268873" y="0"/>
                </a:moveTo>
                <a:cubicBezTo>
                  <a:pt x="102998" y="66365"/>
                  <a:pt x="21063" y="155889"/>
                  <a:pt x="2616" y="259456"/>
                </a:cubicBezTo>
                <a:cubicBezTo>
                  <a:pt x="-15831" y="363023"/>
                  <a:pt x="66116" y="554317"/>
                  <a:pt x="158191" y="621405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1428356" y="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MT</a:t>
            </a:r>
            <a:endParaRPr lang="en-US" sz="1200" dirty="0"/>
          </a:p>
        </p:txBody>
      </p:sp>
      <p:sp>
        <p:nvSpPr>
          <p:cNvPr id="410" name="TextBox 409"/>
          <p:cNvSpPr txBox="1"/>
          <p:nvPr/>
        </p:nvSpPr>
        <p:spPr>
          <a:xfrm>
            <a:off x="1416334" y="742506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MiL</a:t>
            </a:r>
            <a:endParaRPr lang="en-US" sz="1200" dirty="0"/>
          </a:p>
        </p:txBody>
      </p:sp>
      <p:sp>
        <p:nvSpPr>
          <p:cNvPr id="411" name="TextBox 410"/>
          <p:cNvSpPr txBox="1"/>
          <p:nvPr/>
        </p:nvSpPr>
        <p:spPr>
          <a:xfrm>
            <a:off x="1433165" y="141590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RP</a:t>
            </a:r>
            <a:endParaRPr lang="en-US" sz="1200" dirty="0"/>
          </a:p>
        </p:txBody>
      </p:sp>
      <p:sp>
        <p:nvSpPr>
          <p:cNvPr id="412" name="TextBox 411"/>
          <p:cNvSpPr txBox="1"/>
          <p:nvPr/>
        </p:nvSpPr>
        <p:spPr>
          <a:xfrm>
            <a:off x="2173437" y="29080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SiL</a:t>
            </a:r>
            <a:endParaRPr lang="en-US" sz="1200" dirty="0"/>
          </a:p>
        </p:txBody>
      </p:sp>
      <p:sp>
        <p:nvSpPr>
          <p:cNvPr id="413" name="TextBox 412"/>
          <p:cNvSpPr txBox="1"/>
          <p:nvPr/>
        </p:nvSpPr>
        <p:spPr>
          <a:xfrm>
            <a:off x="2173437" y="361329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SiL</a:t>
            </a:r>
            <a:endParaRPr lang="en-US" sz="1200" dirty="0"/>
          </a:p>
        </p:txBody>
      </p:sp>
      <p:sp>
        <p:nvSpPr>
          <p:cNvPr id="414" name="TextBox 413"/>
          <p:cNvSpPr txBox="1"/>
          <p:nvPr/>
        </p:nvSpPr>
        <p:spPr>
          <a:xfrm>
            <a:off x="2169429" y="508413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</a:t>
            </a:r>
            <a:r>
              <a:rPr lang="en-US" sz="1200" dirty="0" err="1" smtClean="0"/>
              <a:t>iL</a:t>
            </a:r>
            <a:endParaRPr lang="en-US" sz="1200" dirty="0"/>
          </a:p>
        </p:txBody>
      </p:sp>
      <p:sp>
        <p:nvSpPr>
          <p:cNvPr id="271" name="TextBox 270"/>
          <p:cNvSpPr txBox="1"/>
          <p:nvPr/>
        </p:nvSpPr>
        <p:spPr>
          <a:xfrm>
            <a:off x="5509486" y="285306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Legend:</a:t>
            </a:r>
            <a:endParaRPr lang="en-US" sz="1200" dirty="0"/>
          </a:p>
        </p:txBody>
      </p:sp>
      <p:sp>
        <p:nvSpPr>
          <p:cNvPr id="273" name="Terminator 272"/>
          <p:cNvSpPr/>
          <p:nvPr/>
        </p:nvSpPr>
        <p:spPr>
          <a:xfrm>
            <a:off x="5606681" y="637860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olded Corner 274"/>
          <p:cNvSpPr/>
          <p:nvPr/>
        </p:nvSpPr>
        <p:spPr>
          <a:xfrm>
            <a:off x="5623444" y="904339"/>
            <a:ext cx="248479" cy="144946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extBox 275"/>
          <p:cNvSpPr txBox="1"/>
          <p:nvPr/>
        </p:nvSpPr>
        <p:spPr>
          <a:xfrm>
            <a:off x="5911751" y="57592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tool</a:t>
            </a:r>
            <a:endParaRPr lang="en-US" sz="1200" dirty="0"/>
          </a:p>
        </p:txBody>
      </p:sp>
      <p:sp>
        <p:nvSpPr>
          <p:cNvPr id="277" name="TextBox 276"/>
          <p:cNvSpPr txBox="1"/>
          <p:nvPr/>
        </p:nvSpPr>
        <p:spPr>
          <a:xfrm>
            <a:off x="5925928" y="83465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model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5544879" y="281763"/>
            <a:ext cx="962247" cy="88781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5940425" cy="1136650"/>
          </a:xfrm>
        </p:spPr>
        <p:txBody>
          <a:bodyPr/>
          <a:lstStyle/>
          <a:p>
            <a:r>
              <a:rPr lang="en-US" dirty="0" smtClean="0"/>
              <a:t>MM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29" name="Group 28"/>
          <p:cNvGrpSpPr/>
          <p:nvPr/>
        </p:nvGrpSpPr>
        <p:grpSpPr>
          <a:xfrm>
            <a:off x="9416418" y="4293171"/>
            <a:ext cx="248479" cy="144946"/>
            <a:chOff x="9684568" y="1484784"/>
            <a:chExt cx="432048" cy="252028"/>
          </a:xfrm>
        </p:grpSpPr>
        <p:sp>
          <p:nvSpPr>
            <p:cNvPr id="32" name="Folded Corner 31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9421999" y="3902646"/>
            <a:ext cx="248479" cy="144946"/>
            <a:chOff x="9684568" y="944724"/>
            <a:chExt cx="432048" cy="252028"/>
          </a:xfrm>
        </p:grpSpPr>
        <p:sp>
          <p:nvSpPr>
            <p:cNvPr id="30" name="Folded Corner 29"/>
            <p:cNvSpPr/>
            <p:nvPr/>
          </p:nvSpPr>
          <p:spPr>
            <a:xfrm>
              <a:off x="9684568" y="94472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584" y="980728"/>
              <a:ext cx="249154" cy="776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6576" y="1051012"/>
              <a:ext cx="337337" cy="109736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423636" y="3131121"/>
            <a:ext cx="248479" cy="144946"/>
            <a:chOff x="9684568" y="404664"/>
            <a:chExt cx="432048" cy="252028"/>
          </a:xfrm>
        </p:grpSpPr>
        <p:sp>
          <p:nvSpPr>
            <p:cNvPr id="25" name="Folded Corner 24"/>
            <p:cNvSpPr/>
            <p:nvPr/>
          </p:nvSpPr>
          <p:spPr>
            <a:xfrm>
              <a:off x="9684568" y="4046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0572" y="419584"/>
              <a:ext cx="381000" cy="1651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9433930" y="3480371"/>
            <a:ext cx="248479" cy="144946"/>
            <a:chOff x="9684568" y="2204864"/>
            <a:chExt cx="432048" cy="252028"/>
          </a:xfrm>
        </p:grpSpPr>
        <p:sp>
          <p:nvSpPr>
            <p:cNvPr id="35" name="Folded Corner 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419593" y="2794819"/>
            <a:ext cx="248479" cy="144946"/>
            <a:chOff x="8172400" y="836712"/>
            <a:chExt cx="432048" cy="252028"/>
          </a:xfrm>
        </p:grpSpPr>
        <p:sp>
          <p:nvSpPr>
            <p:cNvPr id="39" name="Folded Corner 3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9445625" y="1997646"/>
            <a:ext cx="289892" cy="144946"/>
            <a:chOff x="7596336" y="404664"/>
            <a:chExt cx="504056" cy="252028"/>
          </a:xfrm>
        </p:grpSpPr>
        <p:sp>
          <p:nvSpPr>
            <p:cNvPr id="37" name="Terminator 36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grpSp>
        <p:nvGrpSpPr>
          <p:cNvPr id="302" name="Group 301"/>
          <p:cNvGrpSpPr/>
          <p:nvPr/>
        </p:nvGrpSpPr>
        <p:grpSpPr>
          <a:xfrm>
            <a:off x="9448800" y="1661096"/>
            <a:ext cx="289892" cy="144946"/>
            <a:chOff x="9448800" y="1661096"/>
            <a:chExt cx="289892" cy="144946"/>
          </a:xfrm>
        </p:grpSpPr>
        <p:sp>
          <p:nvSpPr>
            <p:cNvPr id="47" name="Terminator 4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9399774" y="4648771"/>
            <a:ext cx="248479" cy="144946"/>
            <a:chOff x="8860606" y="795189"/>
            <a:chExt cx="432048" cy="252028"/>
          </a:xfrm>
        </p:grpSpPr>
        <p:sp>
          <p:nvSpPr>
            <p:cNvPr id="49" name="Folded Corner 48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9420225" y="1362646"/>
            <a:ext cx="289892" cy="144946"/>
            <a:chOff x="6348561" y="395139"/>
            <a:chExt cx="504056" cy="252028"/>
          </a:xfrm>
        </p:grpSpPr>
        <p:sp>
          <p:nvSpPr>
            <p:cNvPr id="55" name="Terminator 54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9437195" y="2332321"/>
            <a:ext cx="340158" cy="174191"/>
            <a:chOff x="9194800" y="2627164"/>
            <a:chExt cx="591457" cy="302879"/>
          </a:xfrm>
        </p:grpSpPr>
        <p:sp>
          <p:nvSpPr>
            <p:cNvPr id="64" name="Terminator 63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44551" y="258854"/>
            <a:ext cx="289892" cy="144946"/>
            <a:chOff x="6348561" y="395139"/>
            <a:chExt cx="504056" cy="252028"/>
          </a:xfrm>
        </p:grpSpPr>
        <p:sp>
          <p:nvSpPr>
            <p:cNvPr id="72" name="Terminator 71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9388475" y="778446"/>
            <a:ext cx="266420" cy="185553"/>
            <a:chOff x="9378950" y="4912296"/>
            <a:chExt cx="266420" cy="185553"/>
          </a:xfrm>
        </p:grpSpPr>
        <p:sp>
          <p:nvSpPr>
            <p:cNvPr id="78" name="Folded Corner 77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input</a:t>
              </a:r>
              <a:endParaRPr lang="en-US" sz="300" dirty="0"/>
            </a:p>
          </p:txBody>
        </p:sp>
        <p:pic>
          <p:nvPicPr>
            <p:cNvPr id="82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9372600" y="1022921"/>
            <a:ext cx="300082" cy="188728"/>
            <a:chOff x="9363075" y="5156771"/>
            <a:chExt cx="300082" cy="188728"/>
          </a:xfrm>
        </p:grpSpPr>
        <p:sp>
          <p:nvSpPr>
            <p:cNvPr id="85" name="Folded Corner 84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87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>
            <a:off x="1018469" y="385854"/>
            <a:ext cx="248479" cy="144946"/>
            <a:chOff x="9684568" y="1484784"/>
            <a:chExt cx="432048" cy="252028"/>
          </a:xfrm>
        </p:grpSpPr>
        <p:sp>
          <p:nvSpPr>
            <p:cNvPr id="91" name="Folded Corner 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1009576" y="138204"/>
            <a:ext cx="266420" cy="185553"/>
            <a:chOff x="9378950" y="4912296"/>
            <a:chExt cx="266420" cy="185553"/>
          </a:xfrm>
        </p:grpSpPr>
        <p:sp>
          <p:nvSpPr>
            <p:cNvPr id="94" name="Folded Corner 93"/>
            <p:cNvSpPr/>
            <p:nvPr/>
          </p:nvSpPr>
          <p:spPr>
            <a:xfrm>
              <a:off x="9383899" y="4912296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78950" y="4959350"/>
              <a:ext cx="266420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input</a:t>
              </a:r>
              <a:endParaRPr lang="en-US" sz="300" dirty="0"/>
            </a:p>
          </p:txBody>
        </p:sp>
        <p:pic>
          <p:nvPicPr>
            <p:cNvPr id="96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0612" y="492366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/>
          <p:cNvGrpSpPr/>
          <p:nvPr/>
        </p:nvGrpSpPr>
        <p:grpSpPr>
          <a:xfrm>
            <a:off x="1873176" y="262029"/>
            <a:ext cx="300082" cy="188728"/>
            <a:chOff x="9363075" y="5156771"/>
            <a:chExt cx="300082" cy="188728"/>
          </a:xfrm>
        </p:grpSpPr>
        <p:sp>
          <p:nvSpPr>
            <p:cNvPr id="98" name="Folded Corner 97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00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1006401" y="436083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cxnSp>
        <p:nvCxnSpPr>
          <p:cNvPr id="107" name="Straight Arrow Connector 106"/>
          <p:cNvCxnSpPr>
            <a:stCxn id="94" idx="3"/>
            <a:endCxn id="72" idx="1"/>
          </p:cNvCxnSpPr>
          <p:nvPr/>
        </p:nvCxnSpPr>
        <p:spPr>
          <a:xfrm>
            <a:off x="1263004" y="210677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3"/>
          </p:cNvCxnSpPr>
          <p:nvPr/>
        </p:nvCxnSpPr>
        <p:spPr>
          <a:xfrm>
            <a:off x="1263004" y="210677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3"/>
          </p:cNvCxnSpPr>
          <p:nvPr/>
        </p:nvCxnSpPr>
        <p:spPr>
          <a:xfrm flipV="1">
            <a:off x="1266948" y="366233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72" idx="3"/>
            <a:endCxn id="98" idx="1"/>
          </p:cNvCxnSpPr>
          <p:nvPr/>
        </p:nvCxnSpPr>
        <p:spPr>
          <a:xfrm>
            <a:off x="1734443" y="331327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1474529" y="1012511"/>
            <a:ext cx="289892" cy="144946"/>
            <a:chOff x="6348561" y="395139"/>
            <a:chExt cx="504056" cy="252028"/>
          </a:xfrm>
        </p:grpSpPr>
        <p:sp>
          <p:nvSpPr>
            <p:cNvPr id="117" name="Terminator 116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1903154" y="1015686"/>
            <a:ext cx="300082" cy="188728"/>
            <a:chOff x="9363075" y="5156771"/>
            <a:chExt cx="300082" cy="188728"/>
          </a:xfrm>
        </p:grpSpPr>
        <p:sp>
          <p:nvSpPr>
            <p:cNvPr id="127" name="Folded Corner 126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29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Straight Arrow Connector 130"/>
          <p:cNvCxnSpPr/>
          <p:nvPr/>
        </p:nvCxnSpPr>
        <p:spPr>
          <a:xfrm>
            <a:off x="1292982" y="964334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292982" y="964334"/>
            <a:ext cx="165672" cy="82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1296926" y="1119890"/>
            <a:ext cx="164903" cy="9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764421" y="1084984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299575" y="15875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1139565" y="1010354"/>
            <a:ext cx="69853" cy="149225"/>
            <a:chOff x="5854700" y="1079500"/>
            <a:chExt cx="225425" cy="365125"/>
          </a:xfrm>
        </p:grpSpPr>
        <p:sp>
          <p:nvSpPr>
            <p:cNvPr id="138" name="Curved Down Arrow 137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Curved Down Arrow 13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045272" y="1120461"/>
            <a:ext cx="248479" cy="144946"/>
            <a:chOff x="9684568" y="1484784"/>
            <a:chExt cx="432048" cy="252028"/>
          </a:xfrm>
        </p:grpSpPr>
        <p:sp>
          <p:nvSpPr>
            <p:cNvPr id="104" name="Folded Corner 103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048447" y="895036"/>
            <a:ext cx="248479" cy="144946"/>
            <a:chOff x="9684568" y="1484784"/>
            <a:chExt cx="432048" cy="252028"/>
          </a:xfrm>
        </p:grpSpPr>
        <p:sp>
          <p:nvSpPr>
            <p:cNvPr id="120" name="Folded Corner 11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1036379" y="945265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36379" y="11706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917774" y="1655633"/>
            <a:ext cx="300082" cy="188728"/>
            <a:chOff x="9363075" y="5156771"/>
            <a:chExt cx="300082" cy="188728"/>
          </a:xfrm>
        </p:grpSpPr>
        <p:sp>
          <p:nvSpPr>
            <p:cNvPr id="146" name="Folded Corner 145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48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9" name="Straight Arrow Connector 148"/>
          <p:cNvCxnSpPr/>
          <p:nvPr/>
        </p:nvCxnSpPr>
        <p:spPr>
          <a:xfrm>
            <a:off x="1307602" y="1604281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0" idx="3"/>
            <a:endCxn id="143" idx="1"/>
          </p:cNvCxnSpPr>
          <p:nvPr/>
        </p:nvCxnSpPr>
        <p:spPr>
          <a:xfrm>
            <a:off x="1311546" y="1705881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74" idx="3"/>
          </p:cNvCxnSpPr>
          <p:nvPr/>
        </p:nvCxnSpPr>
        <p:spPr>
          <a:xfrm>
            <a:off x="1306833" y="1969406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779041" y="1724931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1063067" y="1633408"/>
            <a:ext cx="248479" cy="144946"/>
            <a:chOff x="9684568" y="1484784"/>
            <a:chExt cx="432048" cy="252028"/>
          </a:xfrm>
        </p:grpSpPr>
        <p:sp>
          <p:nvSpPr>
            <p:cNvPr id="160" name="Folded Corner 159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62" name="TextBox 161"/>
          <p:cNvSpPr txBox="1"/>
          <p:nvPr/>
        </p:nvSpPr>
        <p:spPr>
          <a:xfrm>
            <a:off x="1050999" y="1683637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168" name="Group 167"/>
          <p:cNvGrpSpPr/>
          <p:nvPr/>
        </p:nvGrpSpPr>
        <p:grpSpPr>
          <a:xfrm rot="5400000">
            <a:off x="1589160" y="1774126"/>
            <a:ext cx="69853" cy="149225"/>
            <a:chOff x="5854700" y="1079500"/>
            <a:chExt cx="225425" cy="365125"/>
          </a:xfrm>
        </p:grpSpPr>
        <p:sp>
          <p:nvSpPr>
            <p:cNvPr id="169" name="Curved Down Arrow 168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Curved Down Arrow 169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489149" y="1652458"/>
            <a:ext cx="289892" cy="144946"/>
            <a:chOff x="6348561" y="395139"/>
            <a:chExt cx="504056" cy="252028"/>
          </a:xfrm>
        </p:grpSpPr>
        <p:sp>
          <p:nvSpPr>
            <p:cNvPr id="143" name="Terminator 142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grpSp>
        <p:nvGrpSpPr>
          <p:cNvPr id="164" name="Group 163"/>
          <p:cNvGrpSpPr/>
          <p:nvPr/>
        </p:nvGrpSpPr>
        <p:grpSpPr>
          <a:xfrm>
            <a:off x="1452144" y="1895058"/>
            <a:ext cx="340158" cy="174191"/>
            <a:chOff x="9194800" y="2627164"/>
            <a:chExt cx="591457" cy="302879"/>
          </a:xfrm>
        </p:grpSpPr>
        <p:sp>
          <p:nvSpPr>
            <p:cNvPr id="165" name="Terminator 164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58354" y="1896933"/>
            <a:ext cx="248479" cy="144946"/>
            <a:chOff x="9684568" y="2204864"/>
            <a:chExt cx="432048" cy="252028"/>
          </a:xfrm>
        </p:grpSpPr>
        <p:sp>
          <p:nvSpPr>
            <p:cNvPr id="174" name="Folded Corner 173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163" name="TextBox 162"/>
          <p:cNvSpPr txBox="1"/>
          <p:nvPr/>
        </p:nvSpPr>
        <p:spPr>
          <a:xfrm>
            <a:off x="1054174" y="1924937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pic>
        <p:nvPicPr>
          <p:cNvPr id="179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1890495" y="1848737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Straight Arrow Connector 179"/>
          <p:cNvCxnSpPr/>
          <p:nvPr/>
        </p:nvCxnSpPr>
        <p:spPr>
          <a:xfrm flipV="1">
            <a:off x="1779041" y="1969387"/>
            <a:ext cx="116508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1917774" y="2294398"/>
            <a:ext cx="300082" cy="188728"/>
            <a:chOff x="9363075" y="5156771"/>
            <a:chExt cx="300082" cy="188728"/>
          </a:xfrm>
        </p:grpSpPr>
        <p:sp>
          <p:nvSpPr>
            <p:cNvPr id="183" name="Folded Corner 182"/>
            <p:cNvSpPr/>
            <p:nvPr/>
          </p:nvSpPr>
          <p:spPr>
            <a:xfrm>
              <a:off x="9387074" y="5156771"/>
              <a:ext cx="248479" cy="144946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9363075" y="5207000"/>
              <a:ext cx="300082" cy="13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smtClean="0"/>
                <a:t>Output</a:t>
              </a:r>
              <a:endParaRPr lang="en-US" sz="300" dirty="0"/>
            </a:p>
          </p:txBody>
        </p:sp>
        <p:pic>
          <p:nvPicPr>
            <p:cNvPr id="185" name="Picture 3" descr="D:\Paper\2012-05-15 Toolchain SIMPAR 2012\svn\fig\matlab monitor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215"/>
            <a:stretch/>
          </p:blipFill>
          <p:spPr bwMode="auto">
            <a:xfrm>
              <a:off x="9413787" y="5171316"/>
              <a:ext cx="193763" cy="89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6" name="Straight Arrow Connector 185"/>
          <p:cNvCxnSpPr/>
          <p:nvPr/>
        </p:nvCxnSpPr>
        <p:spPr>
          <a:xfrm>
            <a:off x="1307602" y="2243046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311546" y="2344646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>
            <a:off x="1779041" y="2363696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1063067" y="2272173"/>
            <a:ext cx="248479" cy="144946"/>
            <a:chOff x="9684568" y="1484784"/>
            <a:chExt cx="432048" cy="252028"/>
          </a:xfrm>
        </p:grpSpPr>
        <p:sp>
          <p:nvSpPr>
            <p:cNvPr id="191" name="Folded Corner 19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193" name="TextBox 192"/>
          <p:cNvSpPr txBox="1"/>
          <p:nvPr/>
        </p:nvSpPr>
        <p:spPr>
          <a:xfrm>
            <a:off x="1050999" y="2322402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194" name="Group 193"/>
          <p:cNvGrpSpPr/>
          <p:nvPr/>
        </p:nvGrpSpPr>
        <p:grpSpPr>
          <a:xfrm rot="5400000">
            <a:off x="1589160" y="2412891"/>
            <a:ext cx="69853" cy="149225"/>
            <a:chOff x="5854700" y="1079500"/>
            <a:chExt cx="225425" cy="365125"/>
          </a:xfrm>
        </p:grpSpPr>
        <p:sp>
          <p:nvSpPr>
            <p:cNvPr id="195" name="Curved Down Arrow 19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6" name="Curved Down Arrow 19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489149" y="2291223"/>
            <a:ext cx="289892" cy="144946"/>
            <a:chOff x="6348561" y="395139"/>
            <a:chExt cx="504056" cy="252028"/>
          </a:xfrm>
        </p:grpSpPr>
        <p:sp>
          <p:nvSpPr>
            <p:cNvPr id="198" name="Terminator 197"/>
            <p:cNvSpPr/>
            <p:nvPr/>
          </p:nvSpPr>
          <p:spPr>
            <a:xfrm>
              <a:off x="6348561" y="395139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6401829" y="454464"/>
              <a:ext cx="392511" cy="136570"/>
            </a:xfrm>
            <a:prstGeom prst="rect">
              <a:avLst/>
            </a:prstGeom>
          </p:spPr>
        </p:pic>
      </p:grpSp>
      <p:sp>
        <p:nvSpPr>
          <p:cNvPr id="210" name="Freeform 209"/>
          <p:cNvSpPr/>
          <p:nvPr/>
        </p:nvSpPr>
        <p:spPr>
          <a:xfrm>
            <a:off x="799953" y="1031359"/>
            <a:ext cx="225776" cy="668154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>
            <a:off x="760061" y="1366138"/>
            <a:ext cx="243461" cy="90923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461" h="996950">
                <a:moveTo>
                  <a:pt x="36937" y="0"/>
                </a:moveTo>
                <a:cubicBezTo>
                  <a:pt x="3600" y="175154"/>
                  <a:pt x="-16509" y="465668"/>
                  <a:pt x="17887" y="631826"/>
                </a:cubicBezTo>
                <a:cubicBezTo>
                  <a:pt x="52283" y="797984"/>
                  <a:pt x="249662" y="932392"/>
                  <a:pt x="243312" y="99695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1387642" y="3097409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>
            <a:off x="1124886" y="30942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2031398" y="3497459"/>
            <a:ext cx="171873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/>
          <p:cNvGrpSpPr/>
          <p:nvPr/>
        </p:nvGrpSpPr>
        <p:grpSpPr>
          <a:xfrm>
            <a:off x="876407" y="3021761"/>
            <a:ext cx="248479" cy="144946"/>
            <a:chOff x="9684568" y="1484784"/>
            <a:chExt cx="432048" cy="252028"/>
          </a:xfrm>
        </p:grpSpPr>
        <p:sp>
          <p:nvSpPr>
            <p:cNvPr id="221" name="Folded Corner 220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223" name="TextBox 222"/>
          <p:cNvSpPr txBox="1"/>
          <p:nvPr/>
        </p:nvSpPr>
        <p:spPr>
          <a:xfrm>
            <a:off x="864339" y="3071990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grpSp>
        <p:nvGrpSpPr>
          <p:cNvPr id="224" name="Group 223"/>
          <p:cNvGrpSpPr/>
          <p:nvPr/>
        </p:nvGrpSpPr>
        <p:grpSpPr>
          <a:xfrm rot="5400000">
            <a:off x="2313725" y="3302179"/>
            <a:ext cx="69853" cy="149225"/>
            <a:chOff x="5854700" y="1079500"/>
            <a:chExt cx="225425" cy="365125"/>
          </a:xfrm>
        </p:grpSpPr>
        <p:sp>
          <p:nvSpPr>
            <p:cNvPr id="225" name="Curved Down Arrow 224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Curved Down Arrow 225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176709" y="3423111"/>
            <a:ext cx="340158" cy="174191"/>
            <a:chOff x="9194800" y="2627164"/>
            <a:chExt cx="591457" cy="302879"/>
          </a:xfrm>
        </p:grpSpPr>
        <p:sp>
          <p:nvSpPr>
            <p:cNvPr id="231" name="Terminator 230"/>
            <p:cNvSpPr/>
            <p:nvPr/>
          </p:nvSpPr>
          <p:spPr>
            <a:xfrm>
              <a:off x="9240986" y="26271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292" y="2659993"/>
              <a:ext cx="360040" cy="67291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9194800" y="2689224"/>
              <a:ext cx="591457" cy="240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" dirty="0" err="1" smtClean="0"/>
                <a:t>RoboSim</a:t>
              </a:r>
              <a:endParaRPr lang="en-US" sz="300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1782919" y="3424986"/>
            <a:ext cx="248479" cy="144946"/>
            <a:chOff x="9684568" y="2204864"/>
            <a:chExt cx="432048" cy="252028"/>
          </a:xfrm>
        </p:grpSpPr>
        <p:sp>
          <p:nvSpPr>
            <p:cNvPr id="235" name="Folded Corner 234"/>
            <p:cNvSpPr/>
            <p:nvPr/>
          </p:nvSpPr>
          <p:spPr>
            <a:xfrm>
              <a:off x="9684568" y="220486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6" name="Picture 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0573" y="2240868"/>
              <a:ext cx="360040" cy="67291"/>
            </a:xfrm>
            <a:prstGeom prst="rect">
              <a:avLst/>
            </a:prstGeom>
          </p:spPr>
        </p:pic>
      </p:grpSp>
      <p:sp>
        <p:nvSpPr>
          <p:cNvPr id="237" name="TextBox 236"/>
          <p:cNvSpPr txBox="1"/>
          <p:nvPr/>
        </p:nvSpPr>
        <p:spPr>
          <a:xfrm>
            <a:off x="1778739" y="3452990"/>
            <a:ext cx="26642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plant</a:t>
            </a:r>
            <a:endParaRPr lang="en-US" sz="300" dirty="0"/>
          </a:p>
        </p:txBody>
      </p:sp>
      <p:pic>
        <p:nvPicPr>
          <p:cNvPr id="238" name="Picture 2" descr="D:\Paper\2012-05-15 Toolchain SIMPAR 2012\svn\fig\MilSimulation_v2.graffle\image2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7" r="33487"/>
          <a:stretch/>
        </p:blipFill>
        <p:spPr bwMode="auto">
          <a:xfrm>
            <a:off x="2653086" y="3334259"/>
            <a:ext cx="436854" cy="3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Straight Arrow Connector 238"/>
          <p:cNvCxnSpPr/>
          <p:nvPr/>
        </p:nvCxnSpPr>
        <p:spPr>
          <a:xfrm>
            <a:off x="2503606" y="3497459"/>
            <a:ext cx="162732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rminator 241"/>
          <p:cNvSpPr/>
          <p:nvPr/>
        </p:nvSpPr>
        <p:spPr>
          <a:xfrm>
            <a:off x="9309100" y="37839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8951" y="378142"/>
            <a:ext cx="155574" cy="145324"/>
          </a:xfrm>
          <a:prstGeom prst="rect">
            <a:avLst/>
          </a:prstGeom>
        </p:spPr>
      </p:pic>
      <p:sp>
        <p:nvSpPr>
          <p:cNvPr id="245" name="Terminator 244"/>
          <p:cNvSpPr/>
          <p:nvPr/>
        </p:nvSpPr>
        <p:spPr>
          <a:xfrm>
            <a:off x="2207364" y="3177336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8" name="Group 247"/>
          <p:cNvGrpSpPr/>
          <p:nvPr/>
        </p:nvGrpSpPr>
        <p:grpSpPr>
          <a:xfrm>
            <a:off x="2283564" y="3186289"/>
            <a:ext cx="130175" cy="130175"/>
            <a:chOff x="8023225" y="3790950"/>
            <a:chExt cx="571500" cy="571500"/>
          </a:xfrm>
        </p:grpSpPr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247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1308839" y="3063036"/>
            <a:ext cx="289892" cy="144946"/>
            <a:chOff x="7596336" y="404664"/>
            <a:chExt cx="504056" cy="252028"/>
          </a:xfrm>
        </p:grpSpPr>
        <p:sp>
          <p:nvSpPr>
            <p:cNvPr id="250" name="Terminator 249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252" name="Straight Arrow Connector 251"/>
          <p:cNvCxnSpPr/>
          <p:nvPr/>
        </p:nvCxnSpPr>
        <p:spPr>
          <a:xfrm>
            <a:off x="1597961" y="31386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>
            <a:off x="2029761" y="321488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/>
          <p:cNvGrpSpPr/>
          <p:nvPr/>
        </p:nvGrpSpPr>
        <p:grpSpPr>
          <a:xfrm>
            <a:off x="1778107" y="3136309"/>
            <a:ext cx="248479" cy="144946"/>
            <a:chOff x="8172400" y="836712"/>
            <a:chExt cx="432048" cy="252028"/>
          </a:xfrm>
        </p:grpSpPr>
        <p:sp>
          <p:nvSpPr>
            <p:cNvPr id="255" name="Folded Corner 254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296" name="Group 295"/>
          <p:cNvGrpSpPr/>
          <p:nvPr/>
        </p:nvGrpSpPr>
        <p:grpSpPr>
          <a:xfrm>
            <a:off x="875638" y="3269411"/>
            <a:ext cx="248479" cy="144946"/>
            <a:chOff x="8860606" y="795189"/>
            <a:chExt cx="432048" cy="252028"/>
          </a:xfrm>
        </p:grpSpPr>
        <p:sp>
          <p:nvSpPr>
            <p:cNvPr id="297" name="Folded Corner 29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8" name="Picture 29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299" name="Straight Arrow Connector 298"/>
          <p:cNvCxnSpPr/>
          <p:nvPr/>
        </p:nvCxnSpPr>
        <p:spPr>
          <a:xfrm flipV="1">
            <a:off x="1128061" y="3319659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1302489" y="3231311"/>
            <a:ext cx="289892" cy="144946"/>
            <a:chOff x="9448800" y="1661096"/>
            <a:chExt cx="289892" cy="144946"/>
          </a:xfrm>
        </p:grpSpPr>
        <p:sp>
          <p:nvSpPr>
            <p:cNvPr id="304" name="Terminator 303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06" name="Picture 3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07" name="Straight Arrow Connector 306"/>
          <p:cNvCxnSpPr/>
          <p:nvPr/>
        </p:nvCxnSpPr>
        <p:spPr>
          <a:xfrm flipV="1">
            <a:off x="1594786" y="3259334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>
            <a:off x="1393992" y="3765570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1131236" y="37623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6" name="Group 315"/>
          <p:cNvGrpSpPr/>
          <p:nvPr/>
        </p:nvGrpSpPr>
        <p:grpSpPr>
          <a:xfrm>
            <a:off x="882757" y="3689922"/>
            <a:ext cx="248479" cy="144946"/>
            <a:chOff x="9684568" y="1484784"/>
            <a:chExt cx="432048" cy="252028"/>
          </a:xfrm>
        </p:grpSpPr>
        <p:sp>
          <p:nvSpPr>
            <p:cNvPr id="317" name="Folded Corner 316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19" name="TextBox 318"/>
          <p:cNvSpPr txBox="1"/>
          <p:nvPr/>
        </p:nvSpPr>
        <p:spPr>
          <a:xfrm>
            <a:off x="870689" y="3740151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333" name="Terminator 332"/>
          <p:cNvSpPr/>
          <p:nvPr/>
        </p:nvSpPr>
        <p:spPr>
          <a:xfrm>
            <a:off x="2213714" y="3845497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4" name="Group 333"/>
          <p:cNvGrpSpPr/>
          <p:nvPr/>
        </p:nvGrpSpPr>
        <p:grpSpPr>
          <a:xfrm>
            <a:off x="2289914" y="3854450"/>
            <a:ext cx="130175" cy="130175"/>
            <a:chOff x="8023225" y="3790950"/>
            <a:chExt cx="571500" cy="571500"/>
          </a:xfrm>
        </p:grpSpPr>
        <p:pic>
          <p:nvPicPr>
            <p:cNvPr id="335" name="Picture 33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23225" y="3790950"/>
              <a:ext cx="571500" cy="571500"/>
            </a:xfrm>
            <a:prstGeom prst="rect">
              <a:avLst/>
            </a:prstGeom>
          </p:spPr>
        </p:pic>
        <p:pic>
          <p:nvPicPr>
            <p:cNvPr id="336" name="Picture 2" descr="D:\Paper\2012-05-15 Toolchain SIMPAR 2012\svn\fig\MilSimulation_v2.graffle\image2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07" r="33487" b="18225"/>
            <a:stretch/>
          </p:blipFill>
          <p:spPr bwMode="auto">
            <a:xfrm>
              <a:off x="8091196" y="3851275"/>
              <a:ext cx="436854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7" name="Group 336"/>
          <p:cNvGrpSpPr/>
          <p:nvPr/>
        </p:nvGrpSpPr>
        <p:grpSpPr>
          <a:xfrm>
            <a:off x="1315189" y="3731197"/>
            <a:ext cx="289892" cy="144946"/>
            <a:chOff x="7596336" y="404664"/>
            <a:chExt cx="504056" cy="252028"/>
          </a:xfrm>
        </p:grpSpPr>
        <p:sp>
          <p:nvSpPr>
            <p:cNvPr id="338" name="Terminator 337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9" name="Picture 3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40" name="Straight Arrow Connector 339"/>
          <p:cNvCxnSpPr/>
          <p:nvPr/>
        </p:nvCxnSpPr>
        <p:spPr>
          <a:xfrm>
            <a:off x="1604311" y="38068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/>
          <p:nvPr/>
        </p:nvCxnSpPr>
        <p:spPr>
          <a:xfrm>
            <a:off x="2036111" y="388304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/>
          <p:cNvGrpSpPr/>
          <p:nvPr/>
        </p:nvGrpSpPr>
        <p:grpSpPr>
          <a:xfrm>
            <a:off x="1784457" y="3804470"/>
            <a:ext cx="248479" cy="144946"/>
            <a:chOff x="8172400" y="836712"/>
            <a:chExt cx="432048" cy="252028"/>
          </a:xfrm>
        </p:grpSpPr>
        <p:sp>
          <p:nvSpPr>
            <p:cNvPr id="343" name="Folded Corner 342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4" name="Picture 3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46" name="Group 345"/>
          <p:cNvGrpSpPr/>
          <p:nvPr/>
        </p:nvGrpSpPr>
        <p:grpSpPr>
          <a:xfrm>
            <a:off x="881988" y="3937572"/>
            <a:ext cx="248479" cy="144946"/>
            <a:chOff x="8860606" y="795189"/>
            <a:chExt cx="432048" cy="252028"/>
          </a:xfrm>
        </p:grpSpPr>
        <p:sp>
          <p:nvSpPr>
            <p:cNvPr id="347" name="Folded Corner 346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3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49" name="Straight Arrow Connector 348"/>
          <p:cNvCxnSpPr/>
          <p:nvPr/>
        </p:nvCxnSpPr>
        <p:spPr>
          <a:xfrm flipV="1">
            <a:off x="1134411" y="39878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/>
          <p:cNvGrpSpPr/>
          <p:nvPr/>
        </p:nvGrpSpPr>
        <p:grpSpPr>
          <a:xfrm>
            <a:off x="1308839" y="3899472"/>
            <a:ext cx="289892" cy="144946"/>
            <a:chOff x="9448800" y="1661096"/>
            <a:chExt cx="289892" cy="144946"/>
          </a:xfrm>
        </p:grpSpPr>
        <p:sp>
          <p:nvSpPr>
            <p:cNvPr id="351" name="Terminator 350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2" name="Picture 3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54" name="Straight Arrow Connector 353"/>
          <p:cNvCxnSpPr/>
          <p:nvPr/>
        </p:nvCxnSpPr>
        <p:spPr>
          <a:xfrm flipV="1">
            <a:off x="1601136" y="39274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4140201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4546391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58" y="2541267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0" name="Group 319"/>
          <p:cNvGrpSpPr/>
          <p:nvPr/>
        </p:nvGrpSpPr>
        <p:grpSpPr>
          <a:xfrm rot="5400000">
            <a:off x="2091476" y="4189413"/>
            <a:ext cx="508000" cy="149225"/>
            <a:chOff x="5854700" y="1079500"/>
            <a:chExt cx="225425" cy="365125"/>
          </a:xfrm>
        </p:grpSpPr>
        <p:sp>
          <p:nvSpPr>
            <p:cNvPr id="321" name="Curved Down Arrow 320"/>
            <p:cNvSpPr/>
            <p:nvPr/>
          </p:nvSpPr>
          <p:spPr>
            <a:xfrm>
              <a:off x="5861050" y="107950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2" name="Curved Down Arrow 321"/>
            <p:cNvSpPr/>
            <p:nvPr/>
          </p:nvSpPr>
          <p:spPr>
            <a:xfrm flipH="1" flipV="1">
              <a:off x="5854700" y="1352550"/>
              <a:ext cx="219075" cy="920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62" name="Straight Arrow Connector 361"/>
          <p:cNvCxnSpPr/>
          <p:nvPr/>
        </p:nvCxnSpPr>
        <p:spPr>
          <a:xfrm>
            <a:off x="1409867" y="5254645"/>
            <a:ext cx="181547" cy="12065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/>
          <p:nvPr/>
        </p:nvCxnSpPr>
        <p:spPr>
          <a:xfrm>
            <a:off x="1147111" y="52514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Group 364"/>
          <p:cNvGrpSpPr/>
          <p:nvPr/>
        </p:nvGrpSpPr>
        <p:grpSpPr>
          <a:xfrm>
            <a:off x="898632" y="5178997"/>
            <a:ext cx="248479" cy="144946"/>
            <a:chOff x="9684568" y="1484784"/>
            <a:chExt cx="432048" cy="252028"/>
          </a:xfrm>
        </p:grpSpPr>
        <p:sp>
          <p:nvSpPr>
            <p:cNvPr id="366" name="Folded Corner 365"/>
            <p:cNvSpPr/>
            <p:nvPr/>
          </p:nvSpPr>
          <p:spPr>
            <a:xfrm>
              <a:off x="9684568" y="1484784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7" name="Picture 366"/>
            <p:cNvPicPr>
              <a:picLocks noChangeAspect="1"/>
            </p:cNvPicPr>
            <p:nvPr/>
          </p:nvPicPr>
          <p:blipFill rotWithShape="1">
            <a:blip r:embed="rId3"/>
            <a:srcRect l="1396" t="6098" r="3544" b="6805"/>
            <a:stretch/>
          </p:blipFill>
          <p:spPr>
            <a:xfrm>
              <a:off x="9720572" y="1528234"/>
              <a:ext cx="392511" cy="136570"/>
            </a:xfrm>
            <a:prstGeom prst="rect">
              <a:avLst/>
            </a:prstGeom>
          </p:spPr>
        </p:pic>
      </p:grpSp>
      <p:sp>
        <p:nvSpPr>
          <p:cNvPr id="368" name="TextBox 367"/>
          <p:cNvSpPr txBox="1"/>
          <p:nvPr/>
        </p:nvSpPr>
        <p:spPr>
          <a:xfrm>
            <a:off x="886564" y="5229226"/>
            <a:ext cx="29848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smtClean="0"/>
              <a:t>control</a:t>
            </a:r>
            <a:endParaRPr lang="en-US" sz="300" dirty="0"/>
          </a:p>
        </p:txBody>
      </p:sp>
      <p:sp>
        <p:nvSpPr>
          <p:cNvPr id="369" name="Terminator 368"/>
          <p:cNvSpPr/>
          <p:nvPr/>
        </p:nvSpPr>
        <p:spPr>
          <a:xfrm>
            <a:off x="2229589" y="5334572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/>
          <p:cNvGrpSpPr/>
          <p:nvPr/>
        </p:nvGrpSpPr>
        <p:grpSpPr>
          <a:xfrm>
            <a:off x="1331064" y="5220272"/>
            <a:ext cx="289892" cy="144946"/>
            <a:chOff x="7596336" y="404664"/>
            <a:chExt cx="504056" cy="252028"/>
          </a:xfrm>
        </p:grpSpPr>
        <p:sp>
          <p:nvSpPr>
            <p:cNvPr id="374" name="Terminator 373"/>
            <p:cNvSpPr/>
            <p:nvPr/>
          </p:nvSpPr>
          <p:spPr>
            <a:xfrm>
              <a:off x="7596336" y="404664"/>
              <a:ext cx="504056" cy="252028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5" name="Picture 3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0472" y="448159"/>
              <a:ext cx="381000" cy="165100"/>
            </a:xfrm>
            <a:prstGeom prst="rect">
              <a:avLst/>
            </a:prstGeom>
          </p:spPr>
        </p:pic>
      </p:grpSp>
      <p:cxnSp>
        <p:nvCxnSpPr>
          <p:cNvPr id="376" name="Straight Arrow Connector 375"/>
          <p:cNvCxnSpPr/>
          <p:nvPr/>
        </p:nvCxnSpPr>
        <p:spPr>
          <a:xfrm>
            <a:off x="1620186" y="52959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/>
          <p:cNvCxnSpPr/>
          <p:nvPr/>
        </p:nvCxnSpPr>
        <p:spPr>
          <a:xfrm>
            <a:off x="2051986" y="537212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/>
          <p:nvPr/>
        </p:nvGrpSpPr>
        <p:grpSpPr>
          <a:xfrm>
            <a:off x="1800332" y="5293545"/>
            <a:ext cx="248479" cy="144946"/>
            <a:chOff x="8172400" y="836712"/>
            <a:chExt cx="432048" cy="252028"/>
          </a:xfrm>
        </p:grpSpPr>
        <p:sp>
          <p:nvSpPr>
            <p:cNvPr id="379" name="Folded Corner 378"/>
            <p:cNvSpPr/>
            <p:nvPr/>
          </p:nvSpPr>
          <p:spPr>
            <a:xfrm>
              <a:off x="8172400" y="836712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0" name="Picture 37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91450" y="855762"/>
              <a:ext cx="393566" cy="216024"/>
            </a:xfrm>
            <a:prstGeom prst="rect">
              <a:avLst/>
            </a:prstGeom>
          </p:spPr>
        </p:pic>
        <p:pic>
          <p:nvPicPr>
            <p:cNvPr id="381" name="Picture 38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79267" y="867115"/>
              <a:ext cx="221303" cy="186985"/>
            </a:xfrm>
            <a:prstGeom prst="rect">
              <a:avLst/>
            </a:prstGeom>
          </p:spPr>
        </p:pic>
      </p:grpSp>
      <p:grpSp>
        <p:nvGrpSpPr>
          <p:cNvPr id="382" name="Group 381"/>
          <p:cNvGrpSpPr/>
          <p:nvPr/>
        </p:nvGrpSpPr>
        <p:grpSpPr>
          <a:xfrm>
            <a:off x="897863" y="5426647"/>
            <a:ext cx="248479" cy="144946"/>
            <a:chOff x="8860606" y="795189"/>
            <a:chExt cx="432048" cy="252028"/>
          </a:xfrm>
        </p:grpSpPr>
        <p:sp>
          <p:nvSpPr>
            <p:cNvPr id="383" name="Folded Corner 382"/>
            <p:cNvSpPr/>
            <p:nvPr/>
          </p:nvSpPr>
          <p:spPr>
            <a:xfrm>
              <a:off x="8860606" y="795189"/>
              <a:ext cx="432048" cy="252028"/>
            </a:xfrm>
            <a:prstGeom prst="foldedCorne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4" name="Picture 3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85074" y="823452"/>
              <a:ext cx="379575" cy="46498"/>
            </a:xfrm>
            <a:prstGeom prst="rect">
              <a:avLst/>
            </a:prstGeom>
          </p:spPr>
        </p:pic>
      </p:grpSp>
      <p:cxnSp>
        <p:nvCxnSpPr>
          <p:cNvPr id="385" name="Straight Arrow Connector 384"/>
          <p:cNvCxnSpPr/>
          <p:nvPr/>
        </p:nvCxnSpPr>
        <p:spPr>
          <a:xfrm flipV="1">
            <a:off x="1150286" y="5476895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 385"/>
          <p:cNvGrpSpPr/>
          <p:nvPr/>
        </p:nvGrpSpPr>
        <p:grpSpPr>
          <a:xfrm>
            <a:off x="1324714" y="5388547"/>
            <a:ext cx="289892" cy="144946"/>
            <a:chOff x="9448800" y="1661096"/>
            <a:chExt cx="289892" cy="144946"/>
          </a:xfrm>
        </p:grpSpPr>
        <p:sp>
          <p:nvSpPr>
            <p:cNvPr id="387" name="Terminator 386"/>
            <p:cNvSpPr/>
            <p:nvPr/>
          </p:nvSpPr>
          <p:spPr>
            <a:xfrm>
              <a:off x="9448800" y="1661096"/>
              <a:ext cx="289892" cy="144946"/>
            </a:xfrm>
            <a:prstGeom prst="flowChartTerminator">
              <a:avLst/>
            </a:prstGeom>
            <a:solidFill>
              <a:srgbClr val="FFFFFF"/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8" name="Picture 3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983" y="1689107"/>
              <a:ext cx="143293" cy="44667"/>
            </a:xfrm>
            <a:prstGeom prst="rect">
              <a:avLst/>
            </a:prstGeom>
          </p:spPr>
        </p:pic>
        <p:pic>
          <p:nvPicPr>
            <p:cNvPr id="389" name="Picture 38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90570" y="1729528"/>
              <a:ext cx="194009" cy="63111"/>
            </a:xfrm>
            <a:prstGeom prst="rect">
              <a:avLst/>
            </a:prstGeom>
          </p:spPr>
        </p:pic>
      </p:grpSp>
      <p:cxnSp>
        <p:nvCxnSpPr>
          <p:cNvPr id="390" name="Straight Arrow Connector 389"/>
          <p:cNvCxnSpPr/>
          <p:nvPr/>
        </p:nvCxnSpPr>
        <p:spPr>
          <a:xfrm flipV="1">
            <a:off x="1617011" y="5416570"/>
            <a:ext cx="17760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6" name="Picture 2" descr="D:\Forschung\Multimedia\Bilder\Labor\P1000451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1" r="20402"/>
          <a:stretch/>
        </p:blipFill>
        <p:spPr bwMode="auto">
          <a:xfrm>
            <a:off x="898999" y="5648326"/>
            <a:ext cx="1622690" cy="9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7" name="Picture 5" descr="robotino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23" y="6054516"/>
            <a:ext cx="209441" cy="18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8" name="Straight Arrow Connector 397"/>
          <p:cNvCxnSpPr/>
          <p:nvPr/>
        </p:nvCxnSpPr>
        <p:spPr>
          <a:xfrm flipH="1">
            <a:off x="2343889" y="5524520"/>
            <a:ext cx="28772" cy="51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/>
          <p:cNvSpPr txBox="1"/>
          <p:nvPr/>
        </p:nvSpPr>
        <p:spPr>
          <a:xfrm>
            <a:off x="2226414" y="5337176"/>
            <a:ext cx="301686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 smtClean="0"/>
              <a:t>limking</a:t>
            </a:r>
            <a:endParaRPr lang="en-US" sz="300" dirty="0"/>
          </a:p>
        </p:txBody>
      </p:sp>
      <p:sp>
        <p:nvSpPr>
          <p:cNvPr id="403" name="Freeform 402"/>
          <p:cNvSpPr/>
          <p:nvPr/>
        </p:nvSpPr>
        <p:spPr>
          <a:xfrm>
            <a:off x="717935" y="3131289"/>
            <a:ext cx="155927" cy="627912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3"/>
          <p:cNvSpPr/>
          <p:nvPr/>
        </p:nvSpPr>
        <p:spPr>
          <a:xfrm>
            <a:off x="697993" y="3775076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4"/>
          <p:cNvSpPr/>
          <p:nvPr/>
        </p:nvSpPr>
        <p:spPr>
          <a:xfrm>
            <a:off x="685293" y="4025901"/>
            <a:ext cx="182111" cy="148590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99076 w 156609"/>
              <a:gd name="connsiteY0" fmla="*/ 0 h 716835"/>
              <a:gd name="connsiteX1" fmla="*/ 841 w 156609"/>
              <a:gd name="connsiteY1" fmla="*/ 354886 h 716835"/>
              <a:gd name="connsiteX2" fmla="*/ 156416 w 156609"/>
              <a:gd name="connsiteY2" fmla="*/ 716835 h 716835"/>
              <a:gd name="connsiteX0" fmla="*/ 99993 w 157526"/>
              <a:gd name="connsiteY0" fmla="*/ 0 h 716835"/>
              <a:gd name="connsiteX1" fmla="*/ 1758 w 157526"/>
              <a:gd name="connsiteY1" fmla="*/ 354886 h 716835"/>
              <a:gd name="connsiteX2" fmla="*/ 157333 w 157526"/>
              <a:gd name="connsiteY2" fmla="*/ 716835 h 716835"/>
              <a:gd name="connsiteX0" fmla="*/ 99993 w 157333"/>
              <a:gd name="connsiteY0" fmla="*/ 0 h 716835"/>
              <a:gd name="connsiteX1" fmla="*/ 1758 w 157333"/>
              <a:gd name="connsiteY1" fmla="*/ 354886 h 716835"/>
              <a:gd name="connsiteX2" fmla="*/ 157333 w 157333"/>
              <a:gd name="connsiteY2" fmla="*/ 716835 h 716835"/>
              <a:gd name="connsiteX0" fmla="*/ 98551 w 118655"/>
              <a:gd name="connsiteY0" fmla="*/ 0 h 720248"/>
              <a:gd name="connsiteX1" fmla="*/ 316 w 118655"/>
              <a:gd name="connsiteY1" fmla="*/ 354886 h 720248"/>
              <a:gd name="connsiteX2" fmla="*/ 118655 w 118655"/>
              <a:gd name="connsiteY2" fmla="*/ 720248 h 7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55" h="720248">
                <a:moveTo>
                  <a:pt x="98551" y="0"/>
                </a:moveTo>
                <a:cubicBezTo>
                  <a:pt x="19703" y="156380"/>
                  <a:pt x="-3035" y="234845"/>
                  <a:pt x="316" y="354886"/>
                </a:cubicBezTo>
                <a:cubicBezTo>
                  <a:pt x="3667" y="474927"/>
                  <a:pt x="65013" y="650570"/>
                  <a:pt x="118655" y="720248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5"/>
          <p:cNvSpPr/>
          <p:nvPr/>
        </p:nvSpPr>
        <p:spPr>
          <a:xfrm>
            <a:off x="705235" y="3343940"/>
            <a:ext cx="155927" cy="666086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7" h="635000">
                <a:moveTo>
                  <a:pt x="133702" y="0"/>
                </a:moveTo>
                <a:cubicBezTo>
                  <a:pt x="20990" y="143404"/>
                  <a:pt x="-3352" y="167218"/>
                  <a:pt x="352" y="273051"/>
                </a:cubicBezTo>
                <a:cubicBezTo>
                  <a:pt x="4056" y="378884"/>
                  <a:pt x="63852" y="567912"/>
                  <a:pt x="155927" y="635000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6"/>
          <p:cNvSpPr/>
          <p:nvPr/>
        </p:nvSpPr>
        <p:spPr>
          <a:xfrm>
            <a:off x="782232" y="462517"/>
            <a:ext cx="225776" cy="515679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82293 w 4682304"/>
              <a:gd name="connsiteY0" fmla="*/ 7 h 1911357"/>
              <a:gd name="connsiteX1" fmla="*/ 1339313 w 4682304"/>
              <a:gd name="connsiteY1" fmla="*/ 435130 h 1911357"/>
              <a:gd name="connsiteX2" fmla="*/ 4358443 w 4682304"/>
              <a:gd name="connsiteY2" fmla="*/ 79382 h 1911357"/>
              <a:gd name="connsiteX3" fmla="*/ 754818 w 4682304"/>
              <a:gd name="connsiteY3" fmla="*/ 895357 h 1911357"/>
              <a:gd name="connsiteX4" fmla="*/ 2343 w 4682304"/>
              <a:gd name="connsiteY4" fmla="*/ 1546233 h 1911357"/>
              <a:gd name="connsiteX5" fmla="*/ 227768 w 4682304"/>
              <a:gd name="connsiteY5" fmla="*/ 1911357 h 1911357"/>
              <a:gd name="connsiteX0" fmla="*/ 4682293 w 4682307"/>
              <a:gd name="connsiteY0" fmla="*/ 9 h 1911359"/>
              <a:gd name="connsiteX1" fmla="*/ 1339313 w 4682307"/>
              <a:gd name="connsiteY1" fmla="*/ 435132 h 1911359"/>
              <a:gd name="connsiteX2" fmla="*/ 754818 w 4682307"/>
              <a:gd name="connsiteY2" fmla="*/ 895359 h 1911359"/>
              <a:gd name="connsiteX3" fmla="*/ 2343 w 4682307"/>
              <a:gd name="connsiteY3" fmla="*/ 1546235 h 1911359"/>
              <a:gd name="connsiteX4" fmla="*/ 227768 w 4682307"/>
              <a:gd name="connsiteY4" fmla="*/ 1911359 h 1911359"/>
              <a:gd name="connsiteX0" fmla="*/ 1339313 w 1339313"/>
              <a:gd name="connsiteY0" fmla="*/ 0 h 1476227"/>
              <a:gd name="connsiteX1" fmla="*/ 754818 w 1339313"/>
              <a:gd name="connsiteY1" fmla="*/ 460227 h 1476227"/>
              <a:gd name="connsiteX2" fmla="*/ 2343 w 1339313"/>
              <a:gd name="connsiteY2" fmla="*/ 1111103 h 1476227"/>
              <a:gd name="connsiteX3" fmla="*/ 227768 w 1339313"/>
              <a:gd name="connsiteY3" fmla="*/ 1476227 h 1476227"/>
              <a:gd name="connsiteX0" fmla="*/ 1339313 w 1339313"/>
              <a:gd name="connsiteY0" fmla="*/ 0 h 1476227"/>
              <a:gd name="connsiteX1" fmla="*/ 2343 w 1339313"/>
              <a:gd name="connsiteY1" fmla="*/ 1111103 h 1476227"/>
              <a:gd name="connsiteX2" fmla="*/ 227768 w 1339313"/>
              <a:gd name="connsiteY2" fmla="*/ 1476227 h 1476227"/>
              <a:gd name="connsiteX0" fmla="*/ 349323 w 349323"/>
              <a:gd name="connsiteY0" fmla="*/ 0 h 763845"/>
              <a:gd name="connsiteX1" fmla="*/ 1181 w 349323"/>
              <a:gd name="connsiteY1" fmla="*/ 398721 h 763845"/>
              <a:gd name="connsiteX2" fmla="*/ 226606 w 349323"/>
              <a:gd name="connsiteY2" fmla="*/ 763845 h 763845"/>
              <a:gd name="connsiteX0" fmla="*/ 215033 w 235985"/>
              <a:gd name="connsiteY0" fmla="*/ 0 h 753212"/>
              <a:gd name="connsiteX1" fmla="*/ 10430 w 235985"/>
              <a:gd name="connsiteY1" fmla="*/ 388088 h 753212"/>
              <a:gd name="connsiteX2" fmla="*/ 235855 w 235985"/>
              <a:gd name="connsiteY2" fmla="*/ 753212 h 753212"/>
              <a:gd name="connsiteX0" fmla="*/ 204856 w 225808"/>
              <a:gd name="connsiteY0" fmla="*/ 0 h 753212"/>
              <a:gd name="connsiteX1" fmla="*/ 253 w 225808"/>
              <a:gd name="connsiteY1" fmla="*/ 388088 h 753212"/>
              <a:gd name="connsiteX2" fmla="*/ 225678 w 225808"/>
              <a:gd name="connsiteY2" fmla="*/ 753212 h 753212"/>
              <a:gd name="connsiteX0" fmla="*/ 204702 w 225654"/>
              <a:gd name="connsiteY0" fmla="*/ 0 h 753212"/>
              <a:gd name="connsiteX1" fmla="*/ 99 w 225654"/>
              <a:gd name="connsiteY1" fmla="*/ 388088 h 753212"/>
              <a:gd name="connsiteX2" fmla="*/ 225524 w 225654"/>
              <a:gd name="connsiteY2" fmla="*/ 753212 h 753212"/>
              <a:gd name="connsiteX0" fmla="*/ 204824 w 225776"/>
              <a:gd name="connsiteY0" fmla="*/ 0 h 753212"/>
              <a:gd name="connsiteX1" fmla="*/ 221 w 225776"/>
              <a:gd name="connsiteY1" fmla="*/ 388088 h 753212"/>
              <a:gd name="connsiteX2" fmla="*/ 225646 w 225776"/>
              <a:gd name="connsiteY2" fmla="*/ 753212 h 75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6" h="753212">
                <a:moveTo>
                  <a:pt x="204824" y="0"/>
                </a:moveTo>
                <a:cubicBezTo>
                  <a:pt x="32615" y="114523"/>
                  <a:pt x="-3249" y="262553"/>
                  <a:pt x="221" y="388088"/>
                </a:cubicBezTo>
                <a:cubicBezTo>
                  <a:pt x="3691" y="513623"/>
                  <a:pt x="231996" y="688654"/>
                  <a:pt x="225646" y="753212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724530" y="2370403"/>
            <a:ext cx="268873" cy="728990"/>
          </a:xfrm>
          <a:custGeom>
            <a:avLst/>
            <a:gdLst>
              <a:gd name="connsiteX0" fmla="*/ 0 w 2834586"/>
              <a:gd name="connsiteY0" fmla="*/ 351606 h 448386"/>
              <a:gd name="connsiteX1" fmla="*/ 469900 w 2834586"/>
              <a:gd name="connsiteY1" fmla="*/ 427806 h 448386"/>
              <a:gd name="connsiteX2" fmla="*/ 2260600 w 2834586"/>
              <a:gd name="connsiteY2" fmla="*/ 21406 h 448386"/>
              <a:gd name="connsiteX3" fmla="*/ 2794000 w 2834586"/>
              <a:gd name="connsiteY3" fmla="*/ 56331 h 448386"/>
              <a:gd name="connsiteX4" fmla="*/ 2797175 w 2834586"/>
              <a:gd name="connsiteY4" fmla="*/ 53156 h 448386"/>
              <a:gd name="connsiteX0" fmla="*/ 2116011 w 2366147"/>
              <a:gd name="connsiteY0" fmla="*/ 0 h 486132"/>
              <a:gd name="connsiteX1" fmla="*/ 1461 w 2366147"/>
              <a:gd name="connsiteY1" fmla="*/ 485775 h 486132"/>
              <a:gd name="connsiteX2" fmla="*/ 1792161 w 2366147"/>
              <a:gd name="connsiteY2" fmla="*/ 79375 h 486132"/>
              <a:gd name="connsiteX3" fmla="*/ 2325561 w 2366147"/>
              <a:gd name="connsiteY3" fmla="*/ 114300 h 486132"/>
              <a:gd name="connsiteX4" fmla="*/ 2328736 w 2366147"/>
              <a:gd name="connsiteY4" fmla="*/ 111125 h 486132"/>
              <a:gd name="connsiteX0" fmla="*/ 4524375 w 5002396"/>
              <a:gd name="connsiteY0" fmla="*/ 42931 h 1887606"/>
              <a:gd name="connsiteX1" fmla="*/ 2409825 w 5002396"/>
              <a:gd name="connsiteY1" fmla="*/ 528706 h 1887606"/>
              <a:gd name="connsiteX2" fmla="*/ 4200525 w 5002396"/>
              <a:gd name="connsiteY2" fmla="*/ 122306 h 1887606"/>
              <a:gd name="connsiteX3" fmla="*/ 4733925 w 5002396"/>
              <a:gd name="connsiteY3" fmla="*/ 157231 h 1887606"/>
              <a:gd name="connsiteX4" fmla="*/ 0 w 5002396"/>
              <a:gd name="connsiteY4" fmla="*/ 1887606 h 1887606"/>
              <a:gd name="connsiteX0" fmla="*/ 4529723 w 4530483"/>
              <a:gd name="connsiteY0" fmla="*/ 0 h 1844675"/>
              <a:gd name="connsiteX1" fmla="*/ 2415173 w 4530483"/>
              <a:gd name="connsiteY1" fmla="*/ 485775 h 1844675"/>
              <a:gd name="connsiteX2" fmla="*/ 4205873 w 4530483"/>
              <a:gd name="connsiteY2" fmla="*/ 79375 h 1844675"/>
              <a:gd name="connsiteX3" fmla="*/ 602248 w 4530483"/>
              <a:gd name="connsiteY3" fmla="*/ 895350 h 1844675"/>
              <a:gd name="connsiteX4" fmla="*/ 5348 w 4530483"/>
              <a:gd name="connsiteY4" fmla="*/ 1844675 h 1844675"/>
              <a:gd name="connsiteX0" fmla="*/ 4529723 w 4588803"/>
              <a:gd name="connsiteY0" fmla="*/ 10104 h 1854779"/>
              <a:gd name="connsiteX1" fmla="*/ 4205873 w 4588803"/>
              <a:gd name="connsiteY1" fmla="*/ 89479 h 1854779"/>
              <a:gd name="connsiteX2" fmla="*/ 602248 w 4588803"/>
              <a:gd name="connsiteY2" fmla="*/ 905454 h 1854779"/>
              <a:gd name="connsiteX3" fmla="*/ 5348 w 4588803"/>
              <a:gd name="connsiteY3" fmla="*/ 1854779 h 1854779"/>
              <a:gd name="connsiteX0" fmla="*/ 4541039 w 4600119"/>
              <a:gd name="connsiteY0" fmla="*/ 10104 h 1854779"/>
              <a:gd name="connsiteX1" fmla="*/ 4217189 w 4600119"/>
              <a:gd name="connsiteY1" fmla="*/ 89479 h 1854779"/>
              <a:gd name="connsiteX2" fmla="*/ 613564 w 4600119"/>
              <a:gd name="connsiteY2" fmla="*/ 905454 h 1854779"/>
              <a:gd name="connsiteX3" fmla="*/ 54764 w 4600119"/>
              <a:gd name="connsiteY3" fmla="*/ 1467430 h 1854779"/>
              <a:gd name="connsiteX4" fmla="*/ 16664 w 4600119"/>
              <a:gd name="connsiteY4" fmla="*/ 1854779 h 1854779"/>
              <a:gd name="connsiteX0" fmla="*/ 4702560 w 4761640"/>
              <a:gd name="connsiteY0" fmla="*/ 10104 h 1854779"/>
              <a:gd name="connsiteX1" fmla="*/ 4378710 w 4761640"/>
              <a:gd name="connsiteY1" fmla="*/ 89479 h 1854779"/>
              <a:gd name="connsiteX2" fmla="*/ 775085 w 4761640"/>
              <a:gd name="connsiteY2" fmla="*/ 905454 h 1854779"/>
              <a:gd name="connsiteX3" fmla="*/ 22610 w 4761640"/>
              <a:gd name="connsiteY3" fmla="*/ 1556330 h 1854779"/>
              <a:gd name="connsiteX4" fmla="*/ 178185 w 4761640"/>
              <a:gd name="connsiteY4" fmla="*/ 1854779 h 1854779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98599 w 4757679"/>
              <a:gd name="connsiteY0" fmla="*/ 10104 h 1921454"/>
              <a:gd name="connsiteX1" fmla="*/ 4374749 w 4757679"/>
              <a:gd name="connsiteY1" fmla="*/ 89479 h 1921454"/>
              <a:gd name="connsiteX2" fmla="*/ 771124 w 4757679"/>
              <a:gd name="connsiteY2" fmla="*/ 905454 h 1921454"/>
              <a:gd name="connsiteX3" fmla="*/ 18649 w 4757679"/>
              <a:gd name="connsiteY3" fmla="*/ 1556330 h 1921454"/>
              <a:gd name="connsiteX4" fmla="*/ 244074 w 4757679"/>
              <a:gd name="connsiteY4" fmla="*/ 1921454 h 1921454"/>
              <a:gd name="connsiteX0" fmla="*/ 4682293 w 4741373"/>
              <a:gd name="connsiteY0" fmla="*/ 10104 h 1921454"/>
              <a:gd name="connsiteX1" fmla="*/ 4358443 w 4741373"/>
              <a:gd name="connsiteY1" fmla="*/ 89479 h 1921454"/>
              <a:gd name="connsiteX2" fmla="*/ 754818 w 4741373"/>
              <a:gd name="connsiteY2" fmla="*/ 905454 h 1921454"/>
              <a:gd name="connsiteX3" fmla="*/ 2343 w 4741373"/>
              <a:gd name="connsiteY3" fmla="*/ 1556330 h 1921454"/>
              <a:gd name="connsiteX4" fmla="*/ 227768 w 4741373"/>
              <a:gd name="connsiteY4" fmla="*/ 1921454 h 1921454"/>
              <a:gd name="connsiteX0" fmla="*/ 4690808 w 4749888"/>
              <a:gd name="connsiteY0" fmla="*/ 10104 h 1921454"/>
              <a:gd name="connsiteX1" fmla="*/ 4366958 w 4749888"/>
              <a:gd name="connsiteY1" fmla="*/ 89479 h 1921454"/>
              <a:gd name="connsiteX2" fmla="*/ 763333 w 4749888"/>
              <a:gd name="connsiteY2" fmla="*/ 905454 h 1921454"/>
              <a:gd name="connsiteX3" fmla="*/ 112458 w 4749888"/>
              <a:gd name="connsiteY3" fmla="*/ 1254704 h 1921454"/>
              <a:gd name="connsiteX4" fmla="*/ 10858 w 4749888"/>
              <a:gd name="connsiteY4" fmla="*/ 1556330 h 1921454"/>
              <a:gd name="connsiteX5" fmla="*/ 236283 w 4749888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731882 w 4790962"/>
              <a:gd name="connsiteY0" fmla="*/ 10104 h 1921454"/>
              <a:gd name="connsiteX1" fmla="*/ 4408032 w 4790962"/>
              <a:gd name="connsiteY1" fmla="*/ 89479 h 1921454"/>
              <a:gd name="connsiteX2" fmla="*/ 804407 w 4790962"/>
              <a:gd name="connsiteY2" fmla="*/ 905454 h 1921454"/>
              <a:gd name="connsiteX3" fmla="*/ 70982 w 4790962"/>
              <a:gd name="connsiteY3" fmla="*/ 924504 h 1921454"/>
              <a:gd name="connsiteX4" fmla="*/ 51932 w 4790962"/>
              <a:gd name="connsiteY4" fmla="*/ 1556330 h 1921454"/>
              <a:gd name="connsiteX5" fmla="*/ 277357 w 4790962"/>
              <a:gd name="connsiteY5" fmla="*/ 1921454 h 1921454"/>
              <a:gd name="connsiteX0" fmla="*/ 4697837 w 4756917"/>
              <a:gd name="connsiteY0" fmla="*/ 10104 h 1921454"/>
              <a:gd name="connsiteX1" fmla="*/ 4373987 w 4756917"/>
              <a:gd name="connsiteY1" fmla="*/ 89479 h 1921454"/>
              <a:gd name="connsiteX2" fmla="*/ 770362 w 4756917"/>
              <a:gd name="connsiteY2" fmla="*/ 905454 h 1921454"/>
              <a:gd name="connsiteX3" fmla="*/ 36937 w 4756917"/>
              <a:gd name="connsiteY3" fmla="*/ 924504 h 1921454"/>
              <a:gd name="connsiteX4" fmla="*/ 17887 w 4756917"/>
              <a:gd name="connsiteY4" fmla="*/ 1556330 h 1921454"/>
              <a:gd name="connsiteX5" fmla="*/ 243312 w 4756917"/>
              <a:gd name="connsiteY5" fmla="*/ 1921454 h 1921454"/>
              <a:gd name="connsiteX0" fmla="*/ 4373987 w 4373987"/>
              <a:gd name="connsiteY0" fmla="*/ 0 h 1831975"/>
              <a:gd name="connsiteX1" fmla="*/ 770362 w 4373987"/>
              <a:gd name="connsiteY1" fmla="*/ 815975 h 1831975"/>
              <a:gd name="connsiteX2" fmla="*/ 36937 w 4373987"/>
              <a:gd name="connsiteY2" fmla="*/ 835025 h 1831975"/>
              <a:gd name="connsiteX3" fmla="*/ 17887 w 4373987"/>
              <a:gd name="connsiteY3" fmla="*/ 1466851 h 1831975"/>
              <a:gd name="connsiteX4" fmla="*/ 243312 w 4373987"/>
              <a:gd name="connsiteY4" fmla="*/ 1831975 h 1831975"/>
              <a:gd name="connsiteX0" fmla="*/ 770362 w 770362"/>
              <a:gd name="connsiteY0" fmla="*/ 35639 h 1051639"/>
              <a:gd name="connsiteX1" fmla="*/ 36937 w 770362"/>
              <a:gd name="connsiteY1" fmla="*/ 54689 h 1051639"/>
              <a:gd name="connsiteX2" fmla="*/ 17887 w 770362"/>
              <a:gd name="connsiteY2" fmla="*/ 686515 h 1051639"/>
              <a:gd name="connsiteX3" fmla="*/ 243312 w 770362"/>
              <a:gd name="connsiteY3" fmla="*/ 1051639 h 1051639"/>
              <a:gd name="connsiteX0" fmla="*/ 36937 w 243461"/>
              <a:gd name="connsiteY0" fmla="*/ 0 h 996950"/>
              <a:gd name="connsiteX1" fmla="*/ 17887 w 243461"/>
              <a:gd name="connsiteY1" fmla="*/ 631826 h 996950"/>
              <a:gd name="connsiteX2" fmla="*/ 243312 w 243461"/>
              <a:gd name="connsiteY2" fmla="*/ 996950 h 996950"/>
              <a:gd name="connsiteX0" fmla="*/ 29962 w 141334"/>
              <a:gd name="connsiteY0" fmla="*/ 0 h 727075"/>
              <a:gd name="connsiteX1" fmla="*/ 10912 w 141334"/>
              <a:gd name="connsiteY1" fmla="*/ 631826 h 727075"/>
              <a:gd name="connsiteX2" fmla="*/ 141087 w 141334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50160 w 161489"/>
              <a:gd name="connsiteY0" fmla="*/ 0 h 727075"/>
              <a:gd name="connsiteX1" fmla="*/ 5710 w 161489"/>
              <a:gd name="connsiteY1" fmla="*/ 365126 h 727075"/>
              <a:gd name="connsiteX2" fmla="*/ 161285 w 161489"/>
              <a:gd name="connsiteY2" fmla="*/ 727075 h 727075"/>
              <a:gd name="connsiteX0" fmla="*/ 117793 w 156082"/>
              <a:gd name="connsiteY0" fmla="*/ 0 h 685800"/>
              <a:gd name="connsiteX1" fmla="*/ 318 w 156082"/>
              <a:gd name="connsiteY1" fmla="*/ 323851 h 685800"/>
              <a:gd name="connsiteX2" fmla="*/ 155893 w 156082"/>
              <a:gd name="connsiteY2" fmla="*/ 685800 h 685800"/>
              <a:gd name="connsiteX0" fmla="*/ 118885 w 157174"/>
              <a:gd name="connsiteY0" fmla="*/ 0 h 685800"/>
              <a:gd name="connsiteX1" fmla="*/ 1410 w 157174"/>
              <a:gd name="connsiteY1" fmla="*/ 323851 h 685800"/>
              <a:gd name="connsiteX2" fmla="*/ 156985 w 157174"/>
              <a:gd name="connsiteY2" fmla="*/ 685800 h 685800"/>
              <a:gd name="connsiteX0" fmla="*/ 133702 w 156113"/>
              <a:gd name="connsiteY0" fmla="*/ 0 h 635000"/>
              <a:gd name="connsiteX1" fmla="*/ 352 w 156113"/>
              <a:gd name="connsiteY1" fmla="*/ 273051 h 635000"/>
              <a:gd name="connsiteX2" fmla="*/ 155927 w 156113"/>
              <a:gd name="connsiteY2" fmla="*/ 635000 h 635000"/>
              <a:gd name="connsiteX0" fmla="*/ 133702 w 155927"/>
              <a:gd name="connsiteY0" fmla="*/ 0 h 635000"/>
              <a:gd name="connsiteX1" fmla="*/ 352 w 155927"/>
              <a:gd name="connsiteY1" fmla="*/ 273051 h 635000"/>
              <a:gd name="connsiteX2" fmla="*/ 155927 w 155927"/>
              <a:gd name="connsiteY2" fmla="*/ 635000 h 635000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  <a:gd name="connsiteX0" fmla="*/ 268873 w 268873"/>
              <a:gd name="connsiteY0" fmla="*/ 0 h 621405"/>
              <a:gd name="connsiteX1" fmla="*/ 2616 w 268873"/>
              <a:gd name="connsiteY1" fmla="*/ 259456 h 621405"/>
              <a:gd name="connsiteX2" fmla="*/ 158191 w 268873"/>
              <a:gd name="connsiteY2" fmla="*/ 621405 h 62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73" h="621405">
                <a:moveTo>
                  <a:pt x="268873" y="0"/>
                </a:moveTo>
                <a:cubicBezTo>
                  <a:pt x="102998" y="66365"/>
                  <a:pt x="21063" y="155889"/>
                  <a:pt x="2616" y="259456"/>
                </a:cubicBezTo>
                <a:cubicBezTo>
                  <a:pt x="-15831" y="363023"/>
                  <a:pt x="66116" y="554317"/>
                  <a:pt x="158191" y="621405"/>
                </a:cubicBezTo>
              </a:path>
            </a:pathLst>
          </a:custGeom>
          <a:noFill/>
          <a:ln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1428356" y="0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MT</a:t>
            </a:r>
            <a:endParaRPr lang="en-US" sz="1200" dirty="0"/>
          </a:p>
        </p:txBody>
      </p:sp>
      <p:sp>
        <p:nvSpPr>
          <p:cNvPr id="410" name="TextBox 409"/>
          <p:cNvSpPr txBox="1"/>
          <p:nvPr/>
        </p:nvSpPr>
        <p:spPr>
          <a:xfrm>
            <a:off x="1416334" y="742506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MiL</a:t>
            </a:r>
            <a:endParaRPr lang="en-US" sz="1200" dirty="0"/>
          </a:p>
        </p:txBody>
      </p:sp>
      <p:sp>
        <p:nvSpPr>
          <p:cNvPr id="411" name="TextBox 410"/>
          <p:cNvSpPr txBox="1"/>
          <p:nvPr/>
        </p:nvSpPr>
        <p:spPr>
          <a:xfrm>
            <a:off x="1433165" y="141590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RP</a:t>
            </a:r>
            <a:endParaRPr lang="en-US" sz="1200" dirty="0"/>
          </a:p>
        </p:txBody>
      </p:sp>
      <p:sp>
        <p:nvSpPr>
          <p:cNvPr id="412" name="TextBox 411"/>
          <p:cNvSpPr txBox="1"/>
          <p:nvPr/>
        </p:nvSpPr>
        <p:spPr>
          <a:xfrm>
            <a:off x="2173437" y="29080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SiL</a:t>
            </a:r>
            <a:endParaRPr lang="en-US" sz="1200" dirty="0"/>
          </a:p>
        </p:txBody>
      </p:sp>
      <p:sp>
        <p:nvSpPr>
          <p:cNvPr id="413" name="TextBox 412"/>
          <p:cNvSpPr txBox="1"/>
          <p:nvPr/>
        </p:nvSpPr>
        <p:spPr>
          <a:xfrm>
            <a:off x="2157489" y="3613297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HiL</a:t>
            </a:r>
            <a:endParaRPr lang="en-US" sz="1200" dirty="0"/>
          </a:p>
        </p:txBody>
      </p:sp>
      <p:sp>
        <p:nvSpPr>
          <p:cNvPr id="414" name="TextBox 413"/>
          <p:cNvSpPr txBox="1"/>
          <p:nvPr/>
        </p:nvSpPr>
        <p:spPr>
          <a:xfrm>
            <a:off x="2169429" y="5084133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</a:t>
            </a:r>
            <a:r>
              <a:rPr lang="en-US" sz="1200" dirty="0" err="1" smtClean="0"/>
              <a:t>iL</a:t>
            </a:r>
            <a:endParaRPr lang="en-US" sz="1200" dirty="0"/>
          </a:p>
        </p:txBody>
      </p:sp>
      <p:sp>
        <p:nvSpPr>
          <p:cNvPr id="271" name="TextBox 270"/>
          <p:cNvSpPr txBox="1"/>
          <p:nvPr/>
        </p:nvSpPr>
        <p:spPr>
          <a:xfrm>
            <a:off x="2224025" y="83284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Legend:</a:t>
            </a:r>
            <a:endParaRPr lang="en-US" sz="800" dirty="0"/>
          </a:p>
        </p:txBody>
      </p:sp>
      <p:sp>
        <p:nvSpPr>
          <p:cNvPr id="273" name="Terminator 272"/>
          <p:cNvSpPr/>
          <p:nvPr/>
        </p:nvSpPr>
        <p:spPr>
          <a:xfrm>
            <a:off x="2321220" y="334834"/>
            <a:ext cx="289892" cy="144946"/>
          </a:xfrm>
          <a:prstGeom prst="flowChartTerminato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olded Corner 274"/>
          <p:cNvSpPr/>
          <p:nvPr/>
        </p:nvSpPr>
        <p:spPr>
          <a:xfrm>
            <a:off x="2337983" y="654471"/>
            <a:ext cx="248479" cy="144946"/>
          </a:xfrm>
          <a:prstGeom prst="foldedCorner">
            <a:avLst/>
          </a:prstGeom>
          <a:solidFill>
            <a:srgbClr val="FFFFFF"/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TextBox 275"/>
          <p:cNvSpPr txBox="1"/>
          <p:nvPr/>
        </p:nvSpPr>
        <p:spPr>
          <a:xfrm>
            <a:off x="2626290" y="272903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model</a:t>
            </a:r>
          </a:p>
          <a:p>
            <a:r>
              <a:rPr lang="en-US" sz="800" dirty="0" smtClean="0"/>
              <a:t>operation</a:t>
            </a:r>
            <a:endParaRPr lang="en-US" sz="800" dirty="0"/>
          </a:p>
        </p:txBody>
      </p:sp>
      <p:sp>
        <p:nvSpPr>
          <p:cNvPr id="277" name="TextBox 276"/>
          <p:cNvSpPr txBox="1"/>
          <p:nvPr/>
        </p:nvSpPr>
        <p:spPr>
          <a:xfrm>
            <a:off x="2640467" y="584787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model(s)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2259418" y="79741"/>
            <a:ext cx="956931" cy="818708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grau">
  <a:themeElements>
    <a:clrScheme name="hpi_grau 1">
      <a:dk1>
        <a:srgbClr val="000000"/>
      </a:dk1>
      <a:lt1>
        <a:srgbClr val="FFFFFF"/>
      </a:lt1>
      <a:dk2>
        <a:srgbClr val="5A6065"/>
      </a:dk2>
      <a:lt2>
        <a:srgbClr val="868D91"/>
      </a:lt2>
      <a:accent1>
        <a:srgbClr val="B1063A"/>
      </a:accent1>
      <a:accent2>
        <a:srgbClr val="F6A800"/>
      </a:accent2>
      <a:accent3>
        <a:srgbClr val="FFFFFF"/>
      </a:accent3>
      <a:accent4>
        <a:srgbClr val="000000"/>
      </a:accent4>
      <a:accent5>
        <a:srgbClr val="D5AAAE"/>
      </a:accent5>
      <a:accent6>
        <a:srgbClr val="DF9800"/>
      </a:accent6>
      <a:hlink>
        <a:srgbClr val="007A9E"/>
      </a:hlink>
      <a:folHlink>
        <a:srgbClr val="C0C4C8"/>
      </a:folHlink>
    </a:clrScheme>
    <a:fontScheme name="hpi_grau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pi_grau 1">
        <a:dk1>
          <a:srgbClr val="000000"/>
        </a:dk1>
        <a:lt1>
          <a:srgbClr val="FFFFFF"/>
        </a:lt1>
        <a:dk2>
          <a:srgbClr val="5A6065"/>
        </a:dk2>
        <a:lt2>
          <a:srgbClr val="868D91"/>
        </a:lt2>
        <a:accent1>
          <a:srgbClr val="B1063A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5AAAE"/>
        </a:accent5>
        <a:accent6>
          <a:srgbClr val="DF9800"/>
        </a:accent6>
        <a:hlink>
          <a:srgbClr val="007A9E"/>
        </a:hlink>
        <a:folHlink>
          <a:srgbClr val="C0C4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pi_orange">
  <a:themeElements>
    <a:clrScheme name="hpi_orange 1">
      <a:dk1>
        <a:srgbClr val="000000"/>
      </a:dk1>
      <a:lt1>
        <a:srgbClr val="FFFFFF"/>
      </a:lt1>
      <a:dk2>
        <a:srgbClr val="5A6065"/>
      </a:dk2>
      <a:lt2>
        <a:srgbClr val="868D91"/>
      </a:lt2>
      <a:accent1>
        <a:srgbClr val="B1063A"/>
      </a:accent1>
      <a:accent2>
        <a:srgbClr val="F6A800"/>
      </a:accent2>
      <a:accent3>
        <a:srgbClr val="FFFFFF"/>
      </a:accent3>
      <a:accent4>
        <a:srgbClr val="000000"/>
      </a:accent4>
      <a:accent5>
        <a:srgbClr val="D5AAAE"/>
      </a:accent5>
      <a:accent6>
        <a:srgbClr val="DF9800"/>
      </a:accent6>
      <a:hlink>
        <a:srgbClr val="007A9E"/>
      </a:hlink>
      <a:folHlink>
        <a:srgbClr val="C0C4C8"/>
      </a:folHlink>
    </a:clrScheme>
    <a:fontScheme name="hpi_oran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hpi_orange 1">
        <a:dk1>
          <a:srgbClr val="000000"/>
        </a:dk1>
        <a:lt1>
          <a:srgbClr val="FFFFFF"/>
        </a:lt1>
        <a:dk2>
          <a:srgbClr val="5A6065"/>
        </a:dk2>
        <a:lt2>
          <a:srgbClr val="868D91"/>
        </a:lt2>
        <a:accent1>
          <a:srgbClr val="B1063A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5AAAE"/>
        </a:accent5>
        <a:accent6>
          <a:srgbClr val="DF9800"/>
        </a:accent6>
        <a:hlink>
          <a:srgbClr val="007A9E"/>
        </a:hlink>
        <a:folHlink>
          <a:srgbClr val="C0C4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666D71"/>
    </a:dk2>
    <a:lt2>
      <a:srgbClr val="868D91"/>
    </a:lt2>
    <a:accent1>
      <a:srgbClr val="B1063A"/>
    </a:accent1>
    <a:accent2>
      <a:srgbClr val="F6A800"/>
    </a:accent2>
    <a:accent3>
      <a:srgbClr val="FFFFFF"/>
    </a:accent3>
    <a:accent4>
      <a:srgbClr val="000000"/>
    </a:accent4>
    <a:accent5>
      <a:srgbClr val="D5AAAE"/>
    </a:accent5>
    <a:accent6>
      <a:srgbClr val="DF9800"/>
    </a:accent6>
    <a:hlink>
      <a:srgbClr val="007A9E"/>
    </a:hlink>
    <a:folHlink>
      <a:srgbClr val="C0C4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97</Words>
  <Application>Microsoft Macintosh PowerPoint</Application>
  <PresentationFormat>On-screen Show (4:3)</PresentationFormat>
  <Paragraphs>104</Paragraphs>
  <Slides>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Verdana</vt:lpstr>
      <vt:lpstr>Arial</vt:lpstr>
      <vt:lpstr>hpi_grau</vt:lpstr>
      <vt:lpstr>hpi_orange</vt:lpstr>
      <vt:lpstr>Image</vt:lpstr>
      <vt:lpstr>HPI CPS Lab MegaModel</vt:lpstr>
      <vt:lpstr>MM </vt:lpstr>
      <vt:lpstr>MM </vt:lpstr>
    </vt:vector>
  </TitlesOfParts>
  <Company>2-IT GmbH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Bruno Bakalovic</dc:creator>
  <cp:lastModifiedBy>Holger Giese</cp:lastModifiedBy>
  <cp:revision>1330</cp:revision>
  <cp:lastPrinted>2017-01-06T20:57:17Z</cp:lastPrinted>
  <dcterms:created xsi:type="dcterms:W3CDTF">2006-04-26T15:25:31Z</dcterms:created>
  <dcterms:modified xsi:type="dcterms:W3CDTF">2017-01-06T20:59:52Z</dcterms:modified>
</cp:coreProperties>
</file>